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3" r:id="rId2"/>
    <p:sldMasterId id="2147483871" r:id="rId3"/>
    <p:sldMasterId id="2147483883" r:id="rId4"/>
    <p:sldMasterId id="2147483895" r:id="rId5"/>
    <p:sldMasterId id="2147483907" r:id="rId6"/>
  </p:sldMasterIdLst>
  <p:notesMasterIdLst>
    <p:notesMasterId r:id="rId74"/>
  </p:notesMasterIdLst>
  <p:sldIdLst>
    <p:sldId id="281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66" r:id="rId72"/>
    <p:sldId id="367" r:id="rId7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2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lkovaNL\Documents\&#1052;&#1045;&#1058;&#1054;&#1044;&#1048;&#1063;&#1057;&#1050;&#1048;&#1049;%20&#1054;&#1058;&#1044;&#1045;&#1051;\&#1040;&#1085;&#1072;&#1083;&#1080;&#1079;%20&#1075;&#1086;&#1088;&#1086;&#1076;\&#1040;&#1085;&#1072;&#1083;&#1080;&#1079;%20&#1075;&#1086;&#1088;&#1086;&#1076;%202018\&#1043;&#1088;&#1072;&#1092;&#1080;&#1082;&#1080;%202017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ukhin\Desktop\&#1057;&#1072;&#1084;&#1091;&#1093;&#1080;&#1085;%20&#1053;.&#1057;.%2025.09.2018\&#1048;&#1085;&#1074;&#1072;&#1083;&#1080;&#1076;&#1099;,%20&#1075;&#1088;.%20&#1089;%20&#1086;&#1075;&#1088;.%20&#1074;&#1086;&#1079;&#1084;.%20&#1079;&#1076;&#1086;&#1088;&#1086;&#1074;&#1100;&#1103;\&#1095;&#1077;&#1088;&#1085;&#1086;&#1074;&#1080;&#1082;,%20&#1086;%20&#1087;&#1088;&#1086;&#1092;&#1077;&#1089;&#1089;&#1080;&#1086;&#1085;&#1072;&#1083;&#1100;&#1085;&#1086;&#1084;%20&#1086;&#1073;&#1091;&#1095;&#1077;&#1085;&#1080;&#1080;%20&#1080;&#1085;&#1074;&#1072;&#1083;&#1080;&#1076;&#1086;&#1074;%20&#1080;%20&#1083;&#1080;&#1094;%20&#1089;%20&#1054;&#1042;&#104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lkovaNL\Documents\&#1052;&#1045;&#1058;&#1054;&#1044;&#1048;&#1063;&#1057;&#1050;&#1048;&#1049;%20&#1054;&#1058;&#1044;&#1045;&#1051;\&#1040;&#1085;&#1072;&#1083;&#1080;&#1079;%20&#1075;&#1086;&#1088;&#1086;&#1076;\&#1040;&#1085;&#1072;&#1083;&#1080;&#1079;%20&#1075;&#1086;&#1088;&#1086;&#1076;%202018\&#1043;&#1088;&#1072;&#1092;&#1080;&#1082;&#1080;%202017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lkovaNL\Documents\&#1052;&#1045;&#1058;&#1054;&#1044;&#1048;&#1063;&#1057;&#1050;&#1048;&#1049;%20&#1054;&#1058;&#1044;&#1045;&#1051;\&#1040;&#1085;&#1072;&#1083;&#1080;&#1079;%20&#1075;&#1086;&#1088;&#1086;&#1076;\&#1040;&#1085;&#1072;&#1083;&#1080;&#1079;%20&#1075;&#1086;&#1088;&#1086;&#1076;%202018\&#1043;&#1088;&#1072;&#1092;&#1080;&#1082;&#1080;%202017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lkovaNL\Documents\&#1052;&#1045;&#1058;&#1054;&#1044;&#1048;&#1063;&#1057;&#1050;&#1048;&#1049;%20&#1054;&#1058;&#1044;&#1045;&#1051;\&#1040;&#1085;&#1072;&#1083;&#1080;&#1079;%20&#1075;&#1086;&#1088;&#1086;&#1076;\&#1040;&#1085;&#1072;&#1083;&#1080;&#1079;%20&#1075;&#1086;&#1088;&#1086;&#1076;%202018\&#1043;&#1088;&#1072;&#1092;&#1080;&#1082;&#1080;%202017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lkovaNL\Documents\&#1052;&#1045;&#1058;&#1054;&#1044;&#1048;&#1063;&#1057;&#1050;&#1048;&#1049;%20&#1054;&#1058;&#1044;&#1045;&#1051;\&#1040;&#1085;&#1072;&#1083;&#1080;&#1079;%20&#1075;&#1086;&#1088;&#1086;&#1076;\&#1040;&#1085;&#1072;&#1083;&#1080;&#1079;%20&#1075;&#1086;&#1088;&#1086;&#1076;%202018\&#1043;&#1088;&#1072;&#1092;&#1080;&#1082;&#1080;%202017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lkovaNL\Documents\&#1052;&#1045;&#1058;&#1054;&#1044;&#1048;&#1063;&#1057;&#1050;&#1048;&#1049;%20&#1054;&#1058;&#1044;&#1045;&#1051;\&#1040;&#1085;&#1072;&#1083;&#1080;&#1079;%20&#1075;&#1086;&#1088;&#1086;&#1076;\&#1040;&#1085;&#1072;&#1083;&#1080;&#1079;%20&#1075;&#1086;&#1088;&#1086;&#1076;%202018\&#1043;&#1088;&#1072;&#1092;&#1080;&#1082;&#1080;%202017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lkovaNL\Documents\&#1052;&#1045;&#1058;&#1054;&#1044;&#1048;&#1063;&#1057;&#1050;&#1048;&#1049;%20&#1054;&#1058;&#1044;&#1045;&#1051;\&#1040;&#1085;&#1072;&#1083;&#1080;&#1079;%20&#1075;&#1086;&#1088;&#1086;&#1076;\&#1040;&#1085;&#1072;&#1083;&#1080;&#1079;%20&#1075;&#1086;&#1088;&#1086;&#1076;%202018\&#1043;&#1088;&#1072;&#1092;&#1080;&#1082;&#1080;%202017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lkovaNL\Documents\&#1052;&#1045;&#1058;&#1054;&#1044;&#1048;&#1063;&#1057;&#1050;&#1048;&#1049;%20&#1054;&#1058;&#1044;&#1045;&#1051;\&#1040;&#1085;&#1072;&#1083;&#1080;&#1079;%20&#1075;&#1086;&#1088;&#1086;&#1076;\&#1040;&#1085;&#1072;&#1083;&#1080;&#1079;%20&#1075;&#1086;&#1088;&#1086;&#1076;%202018\&#1043;&#1088;&#1072;&#1092;&#1080;&#1082;&#1080;%202017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lkovaNL\Documents\&#1052;&#1045;&#1058;&#1054;&#1044;&#1048;&#1063;&#1057;&#1050;&#1048;&#1049;%20&#1054;&#1058;&#1044;&#1045;&#1051;\&#1040;&#1085;&#1072;&#1083;&#1080;&#1079;%20&#1075;&#1086;&#1088;&#1086;&#1076;\&#1040;&#1085;&#1072;&#1083;&#1080;&#1079;%20&#1075;&#1086;&#1088;&#1086;&#1076;%202018\&#1043;&#1088;&#1072;&#1092;&#1080;&#1082;&#1080;%202017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Лист1!$A$25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2.2222233243925284E-2"/>
                  <c:y val="-5.955705451580733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99950402336248E-2"/>
                  <c:y val="-3.1223157025034039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Лист1!$B$24:$C$24</c:f>
              <c:strCache>
                <c:ptCount val="2"/>
                <c:pt idx="0">
                  <c:v>Взрослое население</c:v>
                </c:pt>
                <c:pt idx="1">
                  <c:v>Детское население</c:v>
                </c:pt>
              </c:strCache>
            </c:strRef>
          </c:cat>
          <c:val>
            <c:numRef>
              <c:f>Лист1!$B$25:$C$25</c:f>
              <c:numCache>
                <c:formatCode>General</c:formatCode>
                <c:ptCount val="2"/>
                <c:pt idx="0">
                  <c:v>2533</c:v>
                </c:pt>
                <c:pt idx="1">
                  <c:v>297</c:v>
                </c:pt>
              </c:numCache>
            </c:numRef>
          </c:val>
        </c:ser>
        <c:ser>
          <c:idx val="1"/>
          <c:order val="1"/>
          <c:tx>
            <c:strRef>
              <c:f>Лист1!$A$26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3.3333349865887915E-2"/>
                  <c:y val="-3.759335895700029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91554906599E-2"/>
                  <c:y val="-3.00745961724647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Лист1!$B$24:$C$24</c:f>
              <c:strCache>
                <c:ptCount val="2"/>
                <c:pt idx="0">
                  <c:v>Взрослое население</c:v>
                </c:pt>
                <c:pt idx="1">
                  <c:v>Детское население</c:v>
                </c:pt>
              </c:strCache>
            </c:strRef>
          </c:cat>
          <c:val>
            <c:numRef>
              <c:f>Лист1!$B$26:$C$26</c:f>
              <c:numCache>
                <c:formatCode>General</c:formatCode>
                <c:ptCount val="2"/>
                <c:pt idx="0">
                  <c:v>2234</c:v>
                </c:pt>
                <c:pt idx="1">
                  <c:v>212</c:v>
                </c:pt>
              </c:numCache>
            </c:numRef>
          </c:val>
        </c:ser>
        <c:ser>
          <c:idx val="2"/>
          <c:order val="2"/>
          <c:tx>
            <c:strRef>
              <c:f>Лист1!$A$27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FF99"/>
            </a:solidFill>
          </c:spPr>
          <c:dLbls>
            <c:dLbl>
              <c:idx val="0"/>
              <c:layout>
                <c:manualLayout>
                  <c:x val="3.5455757891980258E-2"/>
                  <c:y val="-3.759335895700029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83898217658357E-2"/>
                  <c:y val="-3.52605224461866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Лист1!$B$24:$C$24</c:f>
              <c:strCache>
                <c:ptCount val="2"/>
                <c:pt idx="0">
                  <c:v>Взрослое население</c:v>
                </c:pt>
                <c:pt idx="1">
                  <c:v>Детское население</c:v>
                </c:pt>
              </c:strCache>
            </c:strRef>
          </c:cat>
          <c:val>
            <c:numRef>
              <c:f>Лист1!$B$27:$C$27</c:f>
              <c:numCache>
                <c:formatCode>General</c:formatCode>
                <c:ptCount val="2"/>
                <c:pt idx="0">
                  <c:v>2081</c:v>
                </c:pt>
                <c:pt idx="1">
                  <c:v>194</c:v>
                </c:pt>
              </c:numCache>
            </c:numRef>
          </c:val>
        </c:ser>
        <c:dLbls/>
        <c:shape val="box"/>
        <c:axId val="38301696"/>
        <c:axId val="38303232"/>
        <c:axId val="0"/>
      </c:bar3DChart>
      <c:catAx>
        <c:axId val="3830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38303232"/>
        <c:crosses val="autoZero"/>
        <c:auto val="1"/>
        <c:lblAlgn val="ctr"/>
        <c:lblOffset val="100"/>
      </c:catAx>
      <c:valAx>
        <c:axId val="38303232"/>
        <c:scaling>
          <c:orientation val="minMax"/>
        </c:scaling>
        <c:axPos val="l"/>
        <c:majorGridlines/>
        <c:numFmt formatCode="General" sourceLinked="1"/>
        <c:tickLblPos val="nextTo"/>
        <c:crossAx val="38301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938137500443633"/>
          <c:y val="0.17873843204818043"/>
          <c:w val="0.14119558581315697"/>
          <c:h val="0.466153636328965"/>
        </c:manualLayout>
      </c:layout>
      <c:txPr>
        <a:bodyPr/>
        <a:lstStyle/>
        <a:p>
          <a:pPr>
            <a:defRPr sz="28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индивидуальных программ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форма на дому</c:v>
                </c:pt>
                <c:pt idx="1">
                  <c:v>полустацонарная форма</c:v>
                </c:pt>
                <c:pt idx="2">
                  <c:v>стационарная форма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194</c:v>
                </c:pt>
                <c:pt idx="1">
                  <c:v>83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с нарушением сорка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форма на дому</c:v>
                </c:pt>
                <c:pt idx="1">
                  <c:v>полустацонарная форма</c:v>
                </c:pt>
                <c:pt idx="2">
                  <c:v>стационарная форма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/>
        <c:axId val="136012928"/>
        <c:axId val="136014464"/>
      </c:barChart>
      <c:catAx>
        <c:axId val="136012928"/>
        <c:scaling>
          <c:orientation val="minMax"/>
        </c:scaling>
        <c:axPos val="l"/>
        <c:numFmt formatCode="General" sourceLinked="0"/>
        <c:tickLblPos val="nextTo"/>
        <c:spPr>
          <a:solidFill>
            <a:schemeClr val="accent6"/>
          </a:solidFill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014464"/>
        <c:crosses val="autoZero"/>
        <c:auto val="1"/>
        <c:lblAlgn val="ctr"/>
        <c:lblOffset val="100"/>
      </c:catAx>
      <c:valAx>
        <c:axId val="1360144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012928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обучающихся, человек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ГБПОУ Архангельской области "Архангельский аграрный техникум"</c:v>
                </c:pt>
                <c:pt idx="1">
                  <c:v>ГБПОУ Архангельской области "Архангельский индустриально-педагогический колледж"</c:v>
                </c:pt>
                <c:pt idx="2">
                  <c:v>ГБПОУ Архангельской области "Архангельский педагогический колледж"</c:v>
                </c:pt>
                <c:pt idx="3">
                  <c:v>ГАПОУ Архангельской области "Архангельский политехнический техникум"</c:v>
                </c:pt>
                <c:pt idx="4">
                  <c:v>ГБПОУ Архангельской области "Архангельский техникум строительства и экономики"</c:v>
                </c:pt>
                <c:pt idx="5">
                  <c:v>ГАПОУ Архангельской области "Архангельский торгово-экономический колледж"</c:v>
                </c:pt>
                <c:pt idx="6">
                  <c:v>ГБПОУ Архангельской области "Архангельский финансово-промышленный колледж"</c:v>
                </c:pt>
                <c:pt idx="7">
                  <c:v>ГАПОУ Архангельской области "Вельский индустриально-экономический колледж"</c:v>
                </c:pt>
                <c:pt idx="8">
                  <c:v>ГБПОУ Архангельской области "Верхнетоемский лесной техникум"</c:v>
                </c:pt>
                <c:pt idx="9">
                  <c:v>ГАПОУ Архангельской области "Вельский сельскохозяйственный техникум имени Г.И. Шибанова"</c:v>
                </c:pt>
                <c:pt idx="10">
                  <c:v>ГАПОУ Архангельской области "Коряжемский индустриальный  техникум"</c:v>
                </c:pt>
                <c:pt idx="11">
                  <c:v>ГАПОУ Архангельской области "Каргопольский индустриальный  техникум"</c:v>
                </c:pt>
                <c:pt idx="12">
                  <c:v>ГБПОУ Архангельской области "Каргопольский педагогический колледж"</c:v>
                </c:pt>
                <c:pt idx="13">
                  <c:v>ГАПОУ Архангельской области "Котласский техникум сервиса имени А.М. Меркушева"</c:v>
                </c:pt>
                <c:pt idx="14">
                  <c:v>ГБПОУ Архангельской области "Котласский транспортный техникум"</c:v>
                </c:pt>
                <c:pt idx="15">
                  <c:v>ГАПОУ Архангельской области "Котласский электромеханический техникум"</c:v>
                </c:pt>
                <c:pt idx="16">
                  <c:v>ГБПОУ Архангельской области "Мирнинский промышленно-экономический техникум"</c:v>
                </c:pt>
                <c:pt idx="17">
                  <c:v>ГАПОУ Архангельской области "Новодвинский индустриальный техникум"</c:v>
                </c:pt>
                <c:pt idx="18">
                  <c:v>ГБПОУ Архангельской области "Онежский индустриальный техникум"</c:v>
                </c:pt>
                <c:pt idx="19">
                  <c:v>ГБПОУ Архангельской области "Плесецкий торгово-промышленный техникум"</c:v>
                </c:pt>
                <c:pt idx="20">
                  <c:v>ГАПОУ Архангельской области "Северодвинский техникум социальной инфраструктуры"</c:v>
                </c:pt>
                <c:pt idx="21">
                  <c:v>ГБПОУ Архангельской области "Северный техникум транспорта и технологий"</c:v>
                </c:pt>
                <c:pt idx="22">
                  <c:v>ГБПОУ Архангельской области "Северодвинский техникум электромонтажа и связи"</c:v>
                </c:pt>
                <c:pt idx="23">
                  <c:v>ГАПОУ Архангельской области "Техникум строительства, дизайна и технологий"</c:v>
                </c:pt>
                <c:pt idx="24">
                  <c:v>ГБПОУ Архангельской области "Техникум строительства и городского хозяйства"</c:v>
                </c:pt>
                <c:pt idx="25">
                  <c:v>ГАПОУ Архангельской области "Устьянский индустриальный техникум"</c:v>
                </c:pt>
                <c:pt idx="26">
                  <c:v>ГБПОУ Архангельской области "Шипицынский агропромышленный техникум"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25</c:v>
                </c:pt>
                <c:pt idx="4">
                  <c:v>5</c:v>
                </c:pt>
                <c:pt idx="5">
                  <c:v>17</c:v>
                </c:pt>
                <c:pt idx="6">
                  <c:v>3</c:v>
                </c:pt>
                <c:pt idx="7">
                  <c:v>12</c:v>
                </c:pt>
                <c:pt idx="8">
                  <c:v>1</c:v>
                </c:pt>
                <c:pt idx="9">
                  <c:v>2</c:v>
                </c:pt>
                <c:pt idx="10">
                  <c:v>8</c:v>
                </c:pt>
                <c:pt idx="11">
                  <c:v>14</c:v>
                </c:pt>
                <c:pt idx="12">
                  <c:v>2</c:v>
                </c:pt>
                <c:pt idx="13">
                  <c:v>4</c:v>
                </c:pt>
                <c:pt idx="14">
                  <c:v>1</c:v>
                </c:pt>
                <c:pt idx="15">
                  <c:v>14</c:v>
                </c:pt>
                <c:pt idx="16">
                  <c:v>1</c:v>
                </c:pt>
                <c:pt idx="17">
                  <c:v>5</c:v>
                </c:pt>
                <c:pt idx="18">
                  <c:v>1</c:v>
                </c:pt>
                <c:pt idx="19">
                  <c:v>15</c:v>
                </c:pt>
                <c:pt idx="20">
                  <c:v>7</c:v>
                </c:pt>
                <c:pt idx="21">
                  <c:v>9</c:v>
                </c:pt>
                <c:pt idx="22">
                  <c:v>2</c:v>
                </c:pt>
                <c:pt idx="23">
                  <c:v>79</c:v>
                </c:pt>
                <c:pt idx="24">
                  <c:v>39</c:v>
                </c:pt>
                <c:pt idx="25">
                  <c:v>4</c:v>
                </c:pt>
                <c:pt idx="26">
                  <c:v>5</c:v>
                </c:pt>
              </c:numCache>
            </c:numRef>
          </c:val>
        </c:ser>
        <c:dLbls/>
        <c:gapWidth val="182"/>
        <c:axId val="40153856"/>
        <c:axId val="40155392"/>
      </c:barChart>
      <c:catAx>
        <c:axId val="4015385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55392"/>
        <c:crosses val="autoZero"/>
        <c:auto val="1"/>
        <c:lblAlgn val="ctr"/>
        <c:lblOffset val="100"/>
      </c:catAx>
      <c:valAx>
        <c:axId val="401553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4015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Лист1!$F$25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888943509718194E-2"/>
                  <c:y val="-5.1446381384988318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8428788148416E-2"/>
                  <c:y val="-3.7001221127878119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Лист1!$G$24:$H$24</c:f>
              <c:strCache>
                <c:ptCount val="2"/>
                <c:pt idx="0">
                  <c:v>Взрослое население</c:v>
                </c:pt>
                <c:pt idx="1">
                  <c:v>Детское население</c:v>
                </c:pt>
              </c:strCache>
            </c:strRef>
          </c:cat>
          <c:val>
            <c:numRef>
              <c:f>Лист1!$G$25:$H$25</c:f>
              <c:numCache>
                <c:formatCode>General</c:formatCode>
                <c:ptCount val="2"/>
                <c:pt idx="0">
                  <c:v>2141</c:v>
                </c:pt>
                <c:pt idx="1">
                  <c:v>241</c:v>
                </c:pt>
              </c:numCache>
            </c:numRef>
          </c:val>
        </c:ser>
        <c:ser>
          <c:idx val="1"/>
          <c:order val="1"/>
          <c:tx>
            <c:strRef>
              <c:f>Лист1!$F$26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2.2936760842556504E-2"/>
                  <c:y val="-5.80834155682048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09819262953091E-2"/>
                  <c:y val="-3.989025317930015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Лист1!$G$24:$H$24</c:f>
              <c:strCache>
                <c:ptCount val="2"/>
                <c:pt idx="0">
                  <c:v>Взрослое население</c:v>
                </c:pt>
                <c:pt idx="1">
                  <c:v>Детское население</c:v>
                </c:pt>
              </c:strCache>
            </c:strRef>
          </c:cat>
          <c:val>
            <c:numRef>
              <c:f>Лист1!$G$26:$H$26</c:f>
              <c:numCache>
                <c:formatCode>General</c:formatCode>
                <c:ptCount val="2"/>
                <c:pt idx="0">
                  <c:v>1953</c:v>
                </c:pt>
                <c:pt idx="1">
                  <c:v>178</c:v>
                </c:pt>
              </c:numCache>
            </c:numRef>
          </c:val>
        </c:ser>
        <c:ser>
          <c:idx val="2"/>
          <c:order val="2"/>
          <c:tx>
            <c:strRef>
              <c:f>Лист1!$F$27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8492778088570304E-2"/>
                  <c:y val="-3.411218907645607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64122570454E-2"/>
                  <c:y val="-2.370439424049848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Лист1!$G$24:$H$24</c:f>
              <c:strCache>
                <c:ptCount val="2"/>
                <c:pt idx="0">
                  <c:v>Взрослое население</c:v>
                </c:pt>
                <c:pt idx="1">
                  <c:v>Детское население</c:v>
                </c:pt>
              </c:strCache>
            </c:strRef>
          </c:cat>
          <c:val>
            <c:numRef>
              <c:f>Лист1!$G$27:$H$27</c:f>
              <c:numCache>
                <c:formatCode>General</c:formatCode>
                <c:ptCount val="2"/>
                <c:pt idx="0">
                  <c:v>1810</c:v>
                </c:pt>
                <c:pt idx="1">
                  <c:v>161</c:v>
                </c:pt>
              </c:numCache>
            </c:numRef>
          </c:val>
        </c:ser>
        <c:dLbls/>
        <c:shape val="box"/>
        <c:axId val="38353152"/>
        <c:axId val="38379520"/>
        <c:axId val="0"/>
      </c:bar3DChart>
      <c:catAx>
        <c:axId val="38353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8379520"/>
        <c:crosses val="autoZero"/>
        <c:auto val="1"/>
        <c:lblAlgn val="ctr"/>
        <c:lblOffset val="100"/>
      </c:catAx>
      <c:valAx>
        <c:axId val="38379520"/>
        <c:scaling>
          <c:orientation val="minMax"/>
        </c:scaling>
        <c:axPos val="l"/>
        <c:majorGridlines/>
        <c:numFmt formatCode="General" sourceLinked="1"/>
        <c:tickLblPos val="nextTo"/>
        <c:crossAx val="38353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050326196035742"/>
          <c:y val="0.20680586144023216"/>
          <c:w val="0.14014388662282043"/>
          <c:h val="0.43595544122548474"/>
        </c:manualLayout>
      </c:layout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793732533792822E-2"/>
          <c:y val="8.7618328355672945E-2"/>
          <c:w val="0.57543783432779372"/>
          <c:h val="0.66287610200173852"/>
        </c:manualLayout>
      </c:layout>
      <c:scatterChart>
        <c:scatterStyle val="lineMarker"/>
        <c:ser>
          <c:idx val="0"/>
          <c:order val="0"/>
          <c:tx>
            <c:strRef>
              <c:f>Лист1!$B$45</c:f>
              <c:strCache>
                <c:ptCount val="1"/>
                <c:pt idx="0">
                  <c:v>Все население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/>
            </c:spPr>
          </c:marker>
          <c:dLbls>
            <c:dLbl>
              <c:idx val="0"/>
              <c:layout>
                <c:manualLayout>
                  <c:x val="-8.706391297653087E-3"/>
                  <c:y val="4.40434859089730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989716652008587E-2"/>
                  <c:y val="4.30739042747998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145372493403876E-2"/>
                  <c:y val="3.52422853157452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Лист1!$A$46:$A$48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xVal>
          <c:yVal>
            <c:numRef>
              <c:f>Лист1!$B$46:$B$48</c:f>
              <c:numCache>
                <c:formatCode>General</c:formatCode>
                <c:ptCount val="3"/>
                <c:pt idx="0">
                  <c:v>66.5</c:v>
                </c:pt>
                <c:pt idx="1">
                  <c:v>60.6</c:v>
                </c:pt>
                <c:pt idx="2">
                  <c:v>56.4</c:v>
                </c:pt>
              </c:numCache>
            </c:numRef>
          </c:yVal>
        </c:ser>
        <c:ser>
          <c:idx val="1"/>
          <c:order val="1"/>
          <c:tx>
            <c:strRef>
              <c:f>Лист1!$C$45</c:f>
              <c:strCache>
                <c:ptCount val="1"/>
                <c:pt idx="0">
                  <c:v>Взрослое население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57150"/>
            </c:spPr>
          </c:marker>
          <c:dLbls>
            <c:dLbl>
              <c:idx val="0"/>
              <c:layout>
                <c:manualLayout>
                  <c:x val="-1.7298272901451495E-4"/>
                  <c:y val="-5.580838240195535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026141732283474E-2"/>
                  <c:y val="-4.697254485418059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494858326004293E-2"/>
                  <c:y val="-4.30739042747997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Лист1!$A$46:$A$48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xVal>
          <c:yVal>
            <c:numRef>
              <c:f>Лист1!$C$46:$C$48</c:f>
              <c:numCache>
                <c:formatCode>General</c:formatCode>
                <c:ptCount val="3"/>
                <c:pt idx="0">
                  <c:v>71.900000000000006</c:v>
                </c:pt>
                <c:pt idx="1">
                  <c:v>70.599999999999994</c:v>
                </c:pt>
                <c:pt idx="2">
                  <c:v>64.3</c:v>
                </c:pt>
              </c:numCache>
            </c:numRef>
          </c:yVal>
        </c:ser>
        <c:ser>
          <c:idx val="2"/>
          <c:order val="2"/>
          <c:tx>
            <c:strRef>
              <c:f>Лист1!$D$45</c:f>
              <c:strCache>
                <c:ptCount val="1"/>
                <c:pt idx="0">
                  <c:v>Трудоспособное население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/>
            </c:spPr>
          </c:marker>
          <c:dLbls>
            <c:dLbl>
              <c:idx val="0"/>
              <c:layout>
                <c:manualLayout>
                  <c:x val="-7.9663419464114128E-3"/>
                  <c:y val="4.60134059178609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242244989942405E-2"/>
                  <c:y val="-6.245037316115201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179653543307087E-2"/>
                  <c:y val="-4.29762701949646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Лист1!$A$46:$A$48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xVal>
          <c:yVal>
            <c:numRef>
              <c:f>Лист1!$D$46:$D$48</c:f>
              <c:numCache>
                <c:formatCode>General</c:formatCode>
                <c:ptCount val="3"/>
                <c:pt idx="0">
                  <c:v>35.200000000000003</c:v>
                </c:pt>
                <c:pt idx="1">
                  <c:v>36.4</c:v>
                </c:pt>
                <c:pt idx="2">
                  <c:v>31.5</c:v>
                </c:pt>
              </c:numCache>
            </c:numRef>
          </c:yVal>
        </c:ser>
        <c:ser>
          <c:idx val="3"/>
          <c:order val="3"/>
          <c:tx>
            <c:strRef>
              <c:f>Лист1!$E$45</c:f>
              <c:strCache>
                <c:ptCount val="1"/>
                <c:pt idx="0">
                  <c:v>Детское население</c:v>
                </c:pt>
              </c:strCache>
            </c:strRef>
          </c:tx>
          <c:spPr>
            <a:ln w="57150">
              <a:solidFill>
                <a:srgbClr val="FF9900"/>
              </a:solidFill>
            </a:ln>
          </c:spPr>
          <c:marker>
            <c:spPr>
              <a:solidFill>
                <a:srgbClr val="FF9900"/>
              </a:solidFill>
              <a:ln w="57150"/>
            </c:spPr>
          </c:marker>
          <c:dLbls>
            <c:dLbl>
              <c:idx val="0"/>
              <c:layout>
                <c:manualLayout>
                  <c:x val="-8.7686407163336654E-3"/>
                  <c:y val="-4.700033329630037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912986876640417E-2"/>
                  <c:y val="-3.905481023083265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312986876640416E-2"/>
                  <c:y val="-3.91524080017857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Лист1!$A$46:$A$48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xVal>
          <c:yVal>
            <c:numRef>
              <c:f>Лист1!$E$46:$E$48</c:f>
              <c:numCache>
                <c:formatCode>General</c:formatCode>
                <c:ptCount val="3"/>
                <c:pt idx="0">
                  <c:v>39.800000000000011</c:v>
                </c:pt>
                <c:pt idx="1">
                  <c:v>23.8</c:v>
                </c:pt>
                <c:pt idx="2">
                  <c:v>23.6</c:v>
                </c:pt>
              </c:numCache>
            </c:numRef>
          </c:yVal>
        </c:ser>
        <c:dLbls/>
        <c:axId val="66281856"/>
        <c:axId val="38446592"/>
      </c:scatterChart>
      <c:valAx>
        <c:axId val="66281856"/>
        <c:scaling>
          <c:orientation val="minMax"/>
          <c:max val="2018"/>
          <c:min val="2016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8446592"/>
        <c:crosses val="autoZero"/>
        <c:crossBetween val="midCat"/>
        <c:majorUnit val="1"/>
        <c:minorUnit val="0.1"/>
      </c:valAx>
      <c:valAx>
        <c:axId val="38446592"/>
        <c:scaling>
          <c:orientation val="minMax"/>
          <c:max val="80"/>
          <c:min val="20"/>
        </c:scaling>
        <c:axPos val="l"/>
        <c:majorGridlines/>
        <c:numFmt formatCode="General" sourceLinked="1"/>
        <c:tickLblPos val="nextTo"/>
        <c:crossAx val="6628185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800" b="0" baseline="0"/>
            </a:pPr>
            <a:endParaRPr lang="ru-RU"/>
          </a:p>
        </c:txPr>
      </c:legendEntry>
      <c:layout>
        <c:manualLayout>
          <c:xMode val="edge"/>
          <c:yMode val="edge"/>
          <c:x val="0.75467811616234182"/>
          <c:y val="7.2839128985668286E-2"/>
          <c:w val="0.23613150932642538"/>
          <c:h val="0.75057509949874857"/>
        </c:manualLayout>
      </c:layout>
      <c:txPr>
        <a:bodyPr/>
        <a:lstStyle/>
        <a:p>
          <a:pPr>
            <a:defRPr sz="1800" b="0" baseline="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Лист1!$B$69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Лист1!$A$70:$A$72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Лист1!$B$70:$B$72</c:f>
              <c:numCache>
                <c:formatCode>0.0</c:formatCode>
                <c:ptCount val="3"/>
                <c:pt idx="0">
                  <c:v>38.5</c:v>
                </c:pt>
                <c:pt idx="1">
                  <c:v>37.200000000000003</c:v>
                </c:pt>
                <c:pt idx="2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Лист1!$C$69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/>
                      <a:t>31,0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Лист1!$A$70:$A$72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Лист1!$C$70:$C$72</c:f>
              <c:numCache>
                <c:formatCode>0.0</c:formatCode>
                <c:ptCount val="3"/>
                <c:pt idx="0">
                  <c:v>33.1</c:v>
                </c:pt>
                <c:pt idx="1">
                  <c:v>31.7</c:v>
                </c:pt>
                <c:pt idx="2">
                  <c:v>32.200000000000003</c:v>
                </c:pt>
              </c:numCache>
            </c:numRef>
          </c:val>
        </c:ser>
        <c:ser>
          <c:idx val="2"/>
          <c:order val="2"/>
          <c:tx>
            <c:strRef>
              <c:f>Лист1!$D$69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Лист1!$A$70:$A$72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Лист1!$D$70:$D$72</c:f>
              <c:numCache>
                <c:formatCode>0.0</c:formatCode>
                <c:ptCount val="3"/>
                <c:pt idx="0">
                  <c:v>28.4</c:v>
                </c:pt>
                <c:pt idx="1">
                  <c:v>31.1</c:v>
                </c:pt>
                <c:pt idx="2">
                  <c:v>29.8</c:v>
                </c:pt>
              </c:numCache>
            </c:numRef>
          </c:val>
        </c:ser>
        <c:dLbls/>
        <c:shape val="box"/>
        <c:axId val="38533376"/>
        <c:axId val="38805504"/>
        <c:axId val="0"/>
      </c:bar3DChart>
      <c:catAx>
        <c:axId val="38533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38805504"/>
        <c:crosses val="autoZero"/>
        <c:auto val="1"/>
        <c:lblAlgn val="ctr"/>
        <c:lblOffset val="100"/>
      </c:catAx>
      <c:valAx>
        <c:axId val="38805504"/>
        <c:scaling>
          <c:orientation val="minMax"/>
        </c:scaling>
        <c:axPos val="l"/>
        <c:majorGridlines/>
        <c:numFmt formatCode="0.0" sourceLinked="1"/>
        <c:tickLblPos val="nextTo"/>
        <c:crossAx val="38533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466671806580894"/>
          <c:y val="0.26732325526878636"/>
          <c:w val="0.15596854180953076"/>
          <c:h val="0.32571690554874427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643919510061245E-2"/>
          <c:y val="4.6296349319971369E-2"/>
          <c:w val="0.53888888888888897"/>
          <c:h val="0.89814814814814814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CC0066"/>
              </a:solidFill>
            </c:spPr>
          </c:dPt>
          <c:dPt>
            <c:idx val="2"/>
            <c:spPr>
              <a:solidFill>
                <a:srgbClr val="0099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FF"/>
              </a:solidFill>
            </c:spPr>
          </c:dPt>
          <c:dPt>
            <c:idx val="5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1.3749795298532225E-2"/>
                  <c:y val="-1.2725413711108342E-2"/>
                </c:manualLayout>
              </c:layout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278767670302861E-2"/>
                  <c:y val="-5.1129691747144306E-3"/>
                </c:manualLayout>
              </c:layout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055902439947099E-2"/>
                  <c:y val="-3.7654554620596536E-3"/>
                </c:manualLayout>
              </c:layout>
              <c:tx>
                <c:rich>
                  <a:bodyPr/>
                  <a:lstStyle/>
                  <a:p>
                    <a:pPr>
                      <a:defRPr sz="2600" b="1" i="0" baseline="0"/>
                    </a:pPr>
                    <a:r>
                      <a:rPr lang="en-US" sz="2600" b="1" i="0" baseline="0"/>
                      <a:t>7,0</a:t>
                    </a:r>
                    <a:endParaRPr lang="en-US" b="1" i="0" baseline="0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553472057814114E-2"/>
                  <c:y val="1.2502866707169383E-3"/>
                </c:manualLayout>
              </c:layout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549125234782975E-2"/>
                  <c:y val="2.6504997351484176E-3"/>
                </c:manualLayout>
              </c:layout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9606825248203436E-3"/>
                  <c:y val="1.7934519165974317E-2"/>
                </c:manualLayout>
              </c:layout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538194222219699E-2"/>
                  <c:y val="1.8904424988834934E-2"/>
                </c:manualLayout>
              </c:layout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1511682767402774E-2"/>
                  <c:y val="1.0573451045891991E-2"/>
                </c:manualLayout>
              </c:layout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7088034152798969E-3"/>
                  <c:y val="4.501710013521034E-4"/>
                </c:manualLayout>
              </c:layout>
              <c:spPr>
                <a:ln w="0"/>
              </c:spPr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spPr/>
              <c:txPr>
                <a:bodyPr/>
                <a:lstStyle/>
                <a:p>
                  <a:pPr>
                    <a:defRPr sz="2600" b="1" i="0" baseline="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600" b="1" i="0" baseline="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Лист1!$A$97:$A$102</c:f>
              <c:strCache>
                <c:ptCount val="6"/>
                <c:pt idx="0">
                  <c:v>Злокачественные новообразования</c:v>
                </c:pt>
                <c:pt idx="1">
                  <c:v>Болезни системы кровообращения</c:v>
                </c:pt>
                <c:pt idx="2">
                  <c:v>Болезни костно-мышечной системы </c:v>
                </c:pt>
                <c:pt idx="3">
                  <c:v>Болезни уха </c:v>
                </c:pt>
                <c:pt idx="4">
                  <c:v>Болезни нервной системы</c:v>
                </c:pt>
                <c:pt idx="5">
                  <c:v>Другие формы болезней</c:v>
                </c:pt>
              </c:strCache>
            </c:strRef>
          </c:cat>
          <c:val>
            <c:numRef>
              <c:f>Лист1!$B$97:$B$102</c:f>
              <c:numCache>
                <c:formatCode>General</c:formatCode>
                <c:ptCount val="6"/>
                <c:pt idx="0">
                  <c:v>32.800000000000011</c:v>
                </c:pt>
                <c:pt idx="1">
                  <c:v>30.2</c:v>
                </c:pt>
                <c:pt idx="2">
                  <c:v>6.7</c:v>
                </c:pt>
                <c:pt idx="3">
                  <c:v>5.5</c:v>
                </c:pt>
                <c:pt idx="4">
                  <c:v>4.9000000000000004</c:v>
                </c:pt>
                <c:pt idx="5">
                  <c:v>19.899999999999999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baseline="0"/>
            </a:pPr>
            <a:endParaRPr lang="ru-RU"/>
          </a:p>
        </c:txPr>
      </c:legendEntry>
      <c:layout>
        <c:manualLayout>
          <c:xMode val="edge"/>
          <c:yMode val="edge"/>
          <c:x val="0.6590870905534717"/>
          <c:y val="2.4962379702537184E-2"/>
          <c:w val="0.32619789018519285"/>
          <c:h val="0.94910299848882529"/>
        </c:manualLayout>
      </c:layout>
      <c:txPr>
        <a:bodyPr/>
        <a:lstStyle/>
        <a:p>
          <a:pPr>
            <a:defRPr sz="1800" b="1" i="0" baseline="0"/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441351927080567"/>
          <c:y val="4.8720942621163325E-2"/>
          <c:w val="0.45321643005849593"/>
          <c:h val="0.81437344947207468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2C1FD1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</c:dPt>
          <c:dLbls>
            <c:dLbl>
              <c:idx val="0"/>
              <c:layout>
                <c:manualLayout>
                  <c:x val="-1.5676075857750063E-2"/>
                  <c:y val="-1.0616079451709779E-2"/>
                </c:manualLayout>
              </c:layout>
              <c:tx>
                <c:rich>
                  <a:bodyPr/>
                  <a:lstStyle/>
                  <a:p>
                    <a:pPr>
                      <a:defRPr sz="2600" b="1"/>
                    </a:pPr>
                    <a:r>
                      <a:rPr lang="en-US" sz="2600" b="1"/>
                      <a:t>31,0</a:t>
                    </a:r>
                    <a:endParaRPr lang="en-US" b="1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816923882957216E-2"/>
                  <c:y val="-3.2008319975411477E-3"/>
                </c:manualLayout>
              </c:layout>
              <c:spPr/>
              <c:txPr>
                <a:bodyPr/>
                <a:lstStyle/>
                <a:p>
                  <a:pPr>
                    <a:defRPr sz="2600" b="1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668996743290821E-3"/>
                  <c:y val="-8.2620792254610893E-3"/>
                </c:manualLayout>
              </c:layout>
              <c:spPr/>
              <c:txPr>
                <a:bodyPr/>
                <a:lstStyle/>
                <a:p>
                  <a:pPr>
                    <a:defRPr sz="2600" b="1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987687358409454E-2"/>
                  <c:y val="9.9331432647117492E-3"/>
                </c:manualLayout>
              </c:layout>
              <c:tx>
                <c:rich>
                  <a:bodyPr/>
                  <a:lstStyle/>
                  <a:p>
                    <a:pPr>
                      <a:defRPr sz="2600" b="1"/>
                    </a:pPr>
                    <a:r>
                      <a:rPr lang="en-US" sz="2600" b="1"/>
                      <a:t>8,0</a:t>
                    </a:r>
                    <a:endParaRPr lang="en-US" b="1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7333223163065669E-3"/>
                  <c:y val="-1.164140222961681E-2"/>
                </c:manualLayout>
              </c:layout>
              <c:tx>
                <c:rich>
                  <a:bodyPr/>
                  <a:lstStyle/>
                  <a:p>
                    <a:pPr>
                      <a:defRPr sz="2600" b="1"/>
                    </a:pPr>
                    <a:r>
                      <a:rPr lang="en-US" sz="2600" b="1"/>
                      <a:t>8,0</a:t>
                    </a:r>
                    <a:endParaRPr lang="en-US" b="1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911641175683605E-2"/>
                  <c:y val="3.9753602370061753E-5"/>
                </c:manualLayout>
              </c:layout>
              <c:spPr/>
              <c:txPr>
                <a:bodyPr/>
                <a:lstStyle/>
                <a:p>
                  <a:pPr>
                    <a:defRPr sz="2600" b="1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9286707632094389E-3"/>
                  <c:y val="7.9493864605099992E-3"/>
                </c:manualLayout>
              </c:layout>
              <c:spPr/>
              <c:txPr>
                <a:bodyPr/>
                <a:lstStyle/>
                <a:p>
                  <a:pPr>
                    <a:defRPr sz="2600" b="1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5645728120267665E-3"/>
                  <c:y val="1.6306714250038958E-2"/>
                </c:manualLayout>
              </c:layout>
              <c:spPr/>
              <c:txPr>
                <a:bodyPr/>
                <a:lstStyle/>
                <a:p>
                  <a:pPr>
                    <a:defRPr sz="2600" b="1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5839458333907907E-2"/>
                  <c:y val="6.6156016212259175E-3"/>
                </c:manualLayout>
              </c:layout>
              <c:spPr/>
              <c:txPr>
                <a:bodyPr/>
                <a:lstStyle/>
                <a:p>
                  <a:pPr>
                    <a:defRPr sz="2600" b="1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9346911758622122E-2"/>
                  <c:y val="-1.3880764904386949E-2"/>
                </c:manualLayout>
              </c:layout>
              <c:spPr/>
              <c:txPr>
                <a:bodyPr/>
                <a:lstStyle/>
                <a:p>
                  <a:pPr>
                    <a:defRPr sz="2600" b="1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3131179480063817E-2"/>
                  <c:y val="1.675174115442327E-2"/>
                </c:manualLayout>
              </c:layout>
              <c:tx>
                <c:rich>
                  <a:bodyPr/>
                  <a:lstStyle/>
                  <a:p>
                    <a:pPr>
                      <a:defRPr sz="2600" b="1"/>
                    </a:pPr>
                    <a:r>
                      <a:rPr lang="en-US" sz="2600" b="1"/>
                      <a:t>2,0</a:t>
                    </a:r>
                    <a:endParaRPr lang="en-US" b="1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Лист1!$A$111:$A$116</c:f>
              <c:strCache>
                <c:ptCount val="6"/>
                <c:pt idx="0">
                  <c:v>Злокачественные новообразования</c:v>
                </c:pt>
                <c:pt idx="1">
                  <c:v>Болезни системы кровообращения</c:v>
                </c:pt>
                <c:pt idx="2">
                  <c:v>Болезни костно-мышечной системы </c:v>
                </c:pt>
                <c:pt idx="3">
                  <c:v>Болезни нервной системы</c:v>
                </c:pt>
                <c:pt idx="4">
                  <c:v>Психические расстройства </c:v>
                </c:pt>
                <c:pt idx="5">
                  <c:v>Другие формы болезней</c:v>
                </c:pt>
              </c:strCache>
            </c:strRef>
          </c:cat>
          <c:val>
            <c:numRef>
              <c:f>Лист1!$B$111:$B$116</c:f>
              <c:numCache>
                <c:formatCode>0.0</c:formatCode>
                <c:ptCount val="6"/>
                <c:pt idx="0">
                  <c:v>31.8</c:v>
                </c:pt>
                <c:pt idx="1">
                  <c:v>18.100000000000001</c:v>
                </c:pt>
                <c:pt idx="2">
                  <c:v>10.3</c:v>
                </c:pt>
                <c:pt idx="3">
                  <c:v>9.4</c:v>
                </c:pt>
                <c:pt idx="4">
                  <c:v>6</c:v>
                </c:pt>
                <c:pt idx="5">
                  <c:v>24.4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669337304815913"/>
          <c:y val="4.2210795079186528E-2"/>
          <c:w val="0.30929611907093046"/>
          <c:h val="0.95639473637223915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687063235704474E-2"/>
          <c:y val="0.11001742534236998"/>
          <c:w val="0.52340671579842746"/>
          <c:h val="0.77996514931525984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2C1FD1"/>
              </a:solidFill>
            </c:spPr>
          </c:dPt>
          <c:dPt>
            <c:idx val="5"/>
          </c:dPt>
          <c:dLbls>
            <c:dLbl>
              <c:idx val="0"/>
              <c:layout>
                <c:manualLayout>
                  <c:x val="-1.8813240275141304E-2"/>
                  <c:y val="1.0638760434015414E-2"/>
                </c:manualLayout>
              </c:layout>
              <c:spPr/>
              <c:txPr>
                <a:bodyPr/>
                <a:lstStyle/>
                <a:p>
                  <a:pPr>
                    <a:defRPr sz="260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395290395462455E-2"/>
                  <c:y val="9.4335923459484914E-3"/>
                </c:manualLayout>
              </c:layout>
              <c:spPr/>
              <c:txPr>
                <a:bodyPr/>
                <a:lstStyle/>
                <a:p>
                  <a:pPr>
                    <a:defRPr sz="260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95594392796403E-2"/>
                  <c:y val="-1.5076553723002003E-2"/>
                </c:manualLayout>
              </c:layout>
              <c:spPr/>
              <c:txPr>
                <a:bodyPr/>
                <a:lstStyle/>
                <a:p>
                  <a:pPr>
                    <a:defRPr sz="260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45003520799681E-3"/>
                  <c:y val="-2.3293874050990315E-2"/>
                </c:manualLayout>
              </c:layout>
              <c:spPr/>
              <c:txPr>
                <a:bodyPr/>
                <a:lstStyle/>
                <a:p>
                  <a:pPr>
                    <a:defRPr sz="260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805059979172528E-2"/>
                  <c:y val="-4.9119541371153187E-3"/>
                </c:manualLayout>
              </c:layout>
              <c:spPr/>
              <c:txPr>
                <a:bodyPr/>
                <a:lstStyle/>
                <a:p>
                  <a:pPr>
                    <a:defRPr sz="260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579886433352273E-3"/>
                  <c:y val="1.3828163952624199E-2"/>
                </c:manualLayout>
              </c:layout>
              <c:spPr/>
              <c:txPr>
                <a:bodyPr/>
                <a:lstStyle/>
                <a:p>
                  <a:pPr>
                    <a:defRPr sz="260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618108563253331E-3"/>
                  <c:y val="1.6168802362713515E-2"/>
                </c:manualLayout>
              </c:layout>
              <c:spPr/>
              <c:txPr>
                <a:bodyPr/>
                <a:lstStyle/>
                <a:p>
                  <a:pPr>
                    <a:defRPr sz="260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908340278594698E-2"/>
                  <c:y val="1.1164657927209842E-2"/>
                </c:manualLayout>
              </c:layout>
              <c:spPr/>
              <c:txPr>
                <a:bodyPr/>
                <a:lstStyle/>
                <a:p>
                  <a:pPr>
                    <a:defRPr sz="2600"/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4493539801373686E-2"/>
                  <c:y val="3.0367171845454801E-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6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Лист1!$A$126:$A$131</c:f>
              <c:strCache>
                <c:ptCount val="6"/>
                <c:pt idx="0">
                  <c:v>Психические расстройства </c:v>
                </c:pt>
                <c:pt idx="1">
                  <c:v>Болезни нервной системы</c:v>
                </c:pt>
                <c:pt idx="2">
                  <c:v>Врожденные аномалии </c:v>
                </c:pt>
                <c:pt idx="3">
                  <c:v>Болезни эндокринной системы</c:v>
                </c:pt>
                <c:pt idx="4">
                  <c:v>Новообразования</c:v>
                </c:pt>
                <c:pt idx="5">
                  <c:v>Другие формы болезней</c:v>
                </c:pt>
              </c:strCache>
            </c:strRef>
          </c:cat>
          <c:val>
            <c:numRef>
              <c:f>Лист1!$B$126:$B$131</c:f>
              <c:numCache>
                <c:formatCode>0.0</c:formatCode>
                <c:ptCount val="6"/>
                <c:pt idx="0">
                  <c:v>21.1</c:v>
                </c:pt>
                <c:pt idx="1">
                  <c:v>19.899999999999999</c:v>
                </c:pt>
                <c:pt idx="2">
                  <c:v>18</c:v>
                </c:pt>
                <c:pt idx="3">
                  <c:v>11.2</c:v>
                </c:pt>
                <c:pt idx="4">
                  <c:v>6.8</c:v>
                </c:pt>
                <c:pt idx="5">
                  <c:v>23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180438121860442"/>
          <c:y val="7.2291191501597879E-2"/>
          <c:w val="0.31413586482708988"/>
          <c:h val="0.90210381036094034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Лист1!$A$163</c:f>
              <c:strCache>
                <c:ptCount val="1"/>
                <c:pt idx="0">
                  <c:v>Подгузники 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2.1289253736899914E-2"/>
                  <c:y val="-1.036274311864863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Лист1!$B$163</c:f>
              <c:numCache>
                <c:formatCode>0.0</c:formatCode>
                <c:ptCount val="1"/>
                <c:pt idx="0">
                  <c:v>29.4</c:v>
                </c:pt>
              </c:numCache>
            </c:numRef>
          </c:val>
        </c:ser>
        <c:ser>
          <c:idx val="1"/>
          <c:order val="1"/>
          <c:tx>
            <c:strRef>
              <c:f>Лист1!$A$164</c:f>
              <c:strCache>
                <c:ptCount val="1"/>
                <c:pt idx="0">
                  <c:v>Трости опорные</c:v>
                </c:pt>
              </c:strCache>
            </c:strRef>
          </c:tx>
          <c:spPr>
            <a:solidFill>
              <a:srgbClr val="CC0066"/>
            </a:solidFill>
          </c:spPr>
          <c:dLbls>
            <c:dLbl>
              <c:idx val="0"/>
              <c:layout>
                <c:manualLayout>
                  <c:x val="1.4188678542841719E-2"/>
                  <c:y val="-2.072548623729725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Лист1!$B$164</c:f>
              <c:numCache>
                <c:formatCode>0.0</c:formatCode>
                <c:ptCount val="1"/>
                <c:pt idx="0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Лист1!$A$165</c:f>
              <c:strCache>
                <c:ptCount val="1"/>
                <c:pt idx="0">
                  <c:v>Противопролежневый матрац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0"/>
              <c:layout>
                <c:manualLayout>
                  <c:x val="1.5980279477304883E-2"/>
                  <c:y val="-2.07166637940014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Лист1!$B$165</c:f>
              <c:numCache>
                <c:formatCode>0.0</c:formatCode>
                <c:ptCount val="1"/>
                <c:pt idx="0">
                  <c:v>19.2</c:v>
                </c:pt>
              </c:numCache>
            </c:numRef>
          </c:val>
        </c:ser>
        <c:ser>
          <c:idx val="3"/>
          <c:order val="3"/>
          <c:tx>
            <c:strRef>
              <c:f>Лист1!$A$166</c:f>
              <c:strCache>
                <c:ptCount val="1"/>
                <c:pt idx="0">
                  <c:v>Слуховые аппараты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8943988384430673E-2"/>
                  <c:y val="-1.7227269668214553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/>
                      <a:t>15,6</a:t>
                    </a:r>
                    <a:endParaRPr lang="en-US" b="1"/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Лист1!$B$166</c:f>
              <c:numCache>
                <c:formatCode>0.0</c:formatCode>
                <c:ptCount val="1"/>
                <c:pt idx="0">
                  <c:v>13.3</c:v>
                </c:pt>
              </c:numCache>
            </c:numRef>
          </c:val>
        </c:ser>
        <c:ser>
          <c:idx val="4"/>
          <c:order val="4"/>
          <c:tx>
            <c:strRef>
              <c:f>Лист1!$A$167</c:f>
              <c:strCache>
                <c:ptCount val="1"/>
                <c:pt idx="0">
                  <c:v>Кресла-коляски с ручным приводом комнатные</c:v>
                </c:pt>
              </c:strCache>
            </c:strRef>
          </c:tx>
          <c:spPr>
            <a:solidFill>
              <a:srgbClr val="00CCFF"/>
            </a:solidFill>
          </c:spPr>
          <c:dLbls>
            <c:dLbl>
              <c:idx val="0"/>
              <c:layout>
                <c:manualLayout>
                  <c:x val="1.9578576814965502E-2"/>
                  <c:y val="-1.036285320149613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Лист1!$B$167</c:f>
              <c:numCache>
                <c:formatCode>0.0</c:formatCode>
                <c:ptCount val="1"/>
                <c:pt idx="0">
                  <c:v>12.6</c:v>
                </c:pt>
              </c:numCache>
            </c:numRef>
          </c:val>
        </c:ser>
        <c:ser>
          <c:idx val="5"/>
          <c:order val="5"/>
          <c:tx>
            <c:strRef>
              <c:f>Лист1!$A$168</c:f>
              <c:strCache>
                <c:ptCount val="1"/>
                <c:pt idx="0">
                  <c:v>Абсорбирующее белье</c:v>
                </c:pt>
              </c:strCache>
            </c:strRef>
          </c:tx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2.0390187717588899E-2"/>
                  <c:y val="-2.011101309166075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Лист1!$B$168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</c:ser>
        <c:ser>
          <c:idx val="6"/>
          <c:order val="6"/>
          <c:tx>
            <c:strRef>
              <c:f>Лист1!$A$169</c:f>
              <c:strCache>
                <c:ptCount val="1"/>
                <c:pt idx="0">
                  <c:v>Экзопротезы молочной железы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883150643045597E-2"/>
                  <c:y val="-3.917372860652727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Лист1!$B$169</c:f>
              <c:numCache>
                <c:formatCode>0.0</c:formatCode>
                <c:ptCount val="1"/>
                <c:pt idx="0">
                  <c:v>9.1</c:v>
                </c:pt>
              </c:numCache>
            </c:numRef>
          </c:val>
        </c:ser>
        <c:dLbls/>
        <c:shape val="box"/>
        <c:axId val="39295616"/>
        <c:axId val="39309696"/>
        <c:axId val="0"/>
      </c:bar3DChart>
      <c:catAx>
        <c:axId val="39295616"/>
        <c:scaling>
          <c:orientation val="minMax"/>
        </c:scaling>
        <c:delete val="1"/>
        <c:axPos val="l"/>
        <c:tickLblPos val="none"/>
        <c:crossAx val="39309696"/>
        <c:crosses val="autoZero"/>
        <c:auto val="1"/>
        <c:lblAlgn val="ctr"/>
        <c:lblOffset val="100"/>
      </c:catAx>
      <c:valAx>
        <c:axId val="39309696"/>
        <c:scaling>
          <c:orientation val="minMax"/>
          <c:max val="40"/>
        </c:scaling>
        <c:axPos val="b"/>
        <c:numFmt formatCode="0.0" sourceLinked="1"/>
        <c:tickLblPos val="nextTo"/>
        <c:crossAx val="39295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86014110446621"/>
          <c:y val="0"/>
          <c:w val="0.34239477004813385"/>
          <c:h val="1"/>
        </c:manualLayout>
      </c:layout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4016185476815406E-2"/>
          <c:y val="5.0925925925925923E-2"/>
          <c:w val="0.57268218968787143"/>
          <c:h val="0.8307405728088195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Лист1!$A$182</c:f>
              <c:strCache>
                <c:ptCount val="1"/>
                <c:pt idx="0">
                  <c:v>Ортопедическая обувь</c:v>
                </c:pt>
              </c:strCache>
            </c:strRef>
          </c:tx>
          <c:spPr>
            <a:solidFill>
              <a:srgbClr val="10FEB4"/>
            </a:solidFill>
          </c:spPr>
          <c:dLbls>
            <c:dLbl>
              <c:idx val="0"/>
              <c:layout>
                <c:manualLayout>
                  <c:x val="2.0100502512562814E-2"/>
                  <c:y val="-1.75438596491227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Лист1!$B$182</c:f>
              <c:numCache>
                <c:formatCode>General</c:formatCode>
                <c:ptCount val="1"/>
                <c:pt idx="0">
                  <c:v>61.8</c:v>
                </c:pt>
              </c:numCache>
            </c:numRef>
          </c:val>
        </c:ser>
        <c:ser>
          <c:idx val="1"/>
          <c:order val="1"/>
          <c:tx>
            <c:strRef>
              <c:f>Лист1!$A$183</c:f>
              <c:strCache>
                <c:ptCount val="1"/>
                <c:pt idx="0">
                  <c:v>Подгузники</c:v>
                </c:pt>
              </c:strCache>
            </c:strRef>
          </c:tx>
          <c:spPr>
            <a:solidFill>
              <a:srgbClr val="2C1FD1"/>
            </a:solidFill>
          </c:spPr>
          <c:dLbls>
            <c:dLbl>
              <c:idx val="0"/>
              <c:layout>
                <c:manualLayout>
                  <c:x val="2.0083683772822714E-2"/>
                  <c:y val="-1.4053573439188834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/>
                      <a:t>64,6</a:t>
                    </a:r>
                    <a:endParaRPr lang="en-US" b="1"/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Лист1!$B$183</c:f>
              <c:numCache>
                <c:formatCode>General</c:formatCode>
                <c:ptCount val="1"/>
                <c:pt idx="0">
                  <c:v>44.6</c:v>
                </c:pt>
              </c:numCache>
            </c:numRef>
          </c:val>
        </c:ser>
        <c:ser>
          <c:idx val="2"/>
          <c:order val="2"/>
          <c:tx>
            <c:strRef>
              <c:f>Лист1!$A$184</c:f>
              <c:strCache>
                <c:ptCount val="1"/>
                <c:pt idx="0">
                  <c:v>Туторы на нижние конечности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3389122515215113E-2"/>
                  <c:y val="-1.756696679898604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Лист1!$B$184</c:f>
              <c:numCache>
                <c:formatCode>General</c:formatCode>
                <c:ptCount val="1"/>
                <c:pt idx="0">
                  <c:v>43.1</c:v>
                </c:pt>
              </c:numCache>
            </c:numRef>
          </c:val>
        </c:ser>
        <c:ser>
          <c:idx val="3"/>
          <c:order val="3"/>
          <c:tx>
            <c:strRef>
              <c:f>Лист1!$A$185</c:f>
              <c:strCache>
                <c:ptCount val="1"/>
                <c:pt idx="0">
                  <c:v>Корсеты, головодержатели, реклинаторы, обтураторы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5424043346216198E-2"/>
                  <c:y val="-2.10803006337379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Лист1!$B$185</c:f>
              <c:numCache>
                <c:formatCode>General</c:formatCode>
                <c:ptCount val="1"/>
                <c:pt idx="0">
                  <c:v>37.800000000000011</c:v>
                </c:pt>
              </c:numCache>
            </c:numRef>
          </c:val>
        </c:ser>
        <c:ser>
          <c:idx val="4"/>
          <c:order val="4"/>
          <c:tx>
            <c:strRef>
              <c:f>Лист1!$A$186</c:f>
              <c:strCache>
                <c:ptCount val="1"/>
                <c:pt idx="0">
                  <c:v>Кресла-коляски с ручным приводом прогулочные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115760209601266E-2"/>
                  <c:y val="-2.1080360158783253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Лист1!$B$186</c:f>
              <c:numCache>
                <c:formatCode>General</c:formatCode>
                <c:ptCount val="1"/>
                <c:pt idx="0">
                  <c:v>26.8</c:v>
                </c:pt>
              </c:numCache>
            </c:numRef>
          </c:val>
        </c:ser>
        <c:ser>
          <c:idx val="5"/>
          <c:order val="5"/>
          <c:tx>
            <c:strRef>
              <c:f>Лист1!$A$187</c:f>
              <c:strCache>
                <c:ptCount val="1"/>
                <c:pt idx="0">
                  <c:v>Опоры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6326479948638947E-2"/>
                  <c:y val="-3.2554655455934008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Лист1!$B$187</c:f>
              <c:numCache>
                <c:formatCode>General</c:formatCode>
                <c:ptCount val="1"/>
                <c:pt idx="0">
                  <c:v>24.9</c:v>
                </c:pt>
              </c:numCache>
            </c:numRef>
          </c:val>
        </c:ser>
        <c:ser>
          <c:idx val="6"/>
          <c:order val="6"/>
          <c:tx>
            <c:strRef>
              <c:f>Лист1!$A$188</c:f>
              <c:strCache>
                <c:ptCount val="1"/>
                <c:pt idx="0">
                  <c:v>Кресла-коляски с ручным приводом комнатные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1.4949912153320227E-2"/>
                  <c:y val="-4.3169191101341667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/>
                      <a:t>7,0</a:t>
                    </a:r>
                    <a:endParaRPr lang="en-US" b="1"/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Лист1!$B$188</c:f>
              <c:numCache>
                <c:formatCode>General</c:formatCode>
                <c:ptCount val="1"/>
                <c:pt idx="0">
                  <c:v>22.5</c:v>
                </c:pt>
              </c:numCache>
            </c:numRef>
          </c:val>
        </c:ser>
        <c:dLbls/>
        <c:shape val="box"/>
        <c:axId val="39790848"/>
        <c:axId val="39804928"/>
        <c:axId val="0"/>
      </c:bar3DChart>
      <c:catAx>
        <c:axId val="39790848"/>
        <c:scaling>
          <c:orientation val="minMax"/>
        </c:scaling>
        <c:delete val="1"/>
        <c:axPos val="l"/>
        <c:tickLblPos val="none"/>
        <c:crossAx val="39804928"/>
        <c:crosses val="autoZero"/>
        <c:auto val="1"/>
        <c:lblAlgn val="ctr"/>
        <c:lblOffset val="100"/>
      </c:catAx>
      <c:valAx>
        <c:axId val="39804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9790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544718630895924"/>
          <c:y val="2.2033266145031539E-3"/>
          <c:w val="0.35518803695824436"/>
          <c:h val="0.99779667338549694"/>
        </c:manualLayout>
      </c:layout>
      <c:txPr>
        <a:bodyPr/>
        <a:lstStyle/>
        <a:p>
          <a:pPr>
            <a:defRPr sz="1600" b="1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9B7A7-EBCB-4C0B-8652-251113A3B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AB19521-78B0-40D5-9B49-148820FB279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F976CC14-F563-432E-A383-A5B1B1ECC609}" type="parTrans" cxnId="{A8869D6E-3B40-4503-BEBB-E0A4EED3D98B}">
      <dgm:prSet/>
      <dgm:spPr/>
      <dgm:t>
        <a:bodyPr/>
        <a:lstStyle/>
        <a:p>
          <a:endParaRPr lang="ru-RU"/>
        </a:p>
      </dgm:t>
    </dgm:pt>
    <dgm:pt modelId="{74E49FB7-8BED-49C7-BD19-3EAD91D46958}" type="sibTrans" cxnId="{A8869D6E-3B40-4503-BEBB-E0A4EED3D98B}">
      <dgm:prSet/>
      <dgm:spPr/>
      <dgm:t>
        <a:bodyPr/>
        <a:lstStyle/>
        <a:p>
          <a:endParaRPr lang="ru-RU"/>
        </a:p>
      </dgm:t>
    </dgm:pt>
    <dgm:pt modelId="{2D36834A-CB43-4209-ABC3-DF8A064907B0}">
      <dgm:prSet/>
      <dgm:spPr>
        <a:solidFill>
          <a:schemeClr val="bg1">
            <a:alpha val="76667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EA53DC73-A006-447F-8A54-1D481B11974D}" type="parTrans" cxnId="{2871828E-7FAD-4469-A108-2A6BEAD57CA0}">
      <dgm:prSet/>
      <dgm:spPr/>
      <dgm:t>
        <a:bodyPr/>
        <a:lstStyle/>
        <a:p>
          <a:endParaRPr lang="ru-RU"/>
        </a:p>
      </dgm:t>
    </dgm:pt>
    <dgm:pt modelId="{B85D939E-0100-4BC6-B9CA-8B3E6D799ADF}" type="sibTrans" cxnId="{2871828E-7FAD-4469-A108-2A6BEAD57CA0}">
      <dgm:prSet/>
      <dgm:spPr/>
      <dgm:t>
        <a:bodyPr/>
        <a:lstStyle/>
        <a:p>
          <a:endParaRPr lang="ru-RU"/>
        </a:p>
      </dgm:t>
    </dgm:pt>
    <dgm:pt modelId="{B823AF66-606C-4407-BF7C-33F23C0C5261}">
      <dgm:prSet/>
      <dgm:spPr>
        <a:solidFill>
          <a:schemeClr val="bg1">
            <a:alpha val="63333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159BC08C-AA8A-4AC6-92FB-7CC440585C8B}" type="parTrans" cxnId="{CC0612BB-3079-455A-B1A6-49D58F10F4A5}">
      <dgm:prSet/>
      <dgm:spPr/>
      <dgm:t>
        <a:bodyPr/>
        <a:lstStyle/>
        <a:p>
          <a:endParaRPr lang="ru-RU"/>
        </a:p>
      </dgm:t>
    </dgm:pt>
    <dgm:pt modelId="{272CE361-3930-454B-BE6B-27DB5056AE08}" type="sibTrans" cxnId="{CC0612BB-3079-455A-B1A6-49D58F10F4A5}">
      <dgm:prSet/>
      <dgm:spPr/>
      <dgm:t>
        <a:bodyPr/>
        <a:lstStyle/>
        <a:p>
          <a:endParaRPr lang="ru-RU"/>
        </a:p>
      </dgm:t>
    </dgm:pt>
    <dgm:pt modelId="{D805ABE7-B3AF-454E-9CDD-30D453C325B9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D7CB49A6-FC57-4AC3-9E35-F7D11BB7AB57}" type="parTrans" cxnId="{A8556D0E-EDB4-4BA5-AC7D-2DF54C185792}">
      <dgm:prSet/>
      <dgm:spPr/>
      <dgm:t>
        <a:bodyPr/>
        <a:lstStyle/>
        <a:p>
          <a:endParaRPr lang="ru-RU"/>
        </a:p>
      </dgm:t>
    </dgm:pt>
    <dgm:pt modelId="{D148A766-5D56-4E87-BFE0-761CE96413A1}" type="sibTrans" cxnId="{A8556D0E-EDB4-4BA5-AC7D-2DF54C185792}">
      <dgm:prSet/>
      <dgm:spPr/>
      <dgm:t>
        <a:bodyPr/>
        <a:lstStyle/>
        <a:p>
          <a:endParaRPr lang="ru-RU"/>
        </a:p>
      </dgm:t>
    </dgm:pt>
    <dgm:pt modelId="{66A3360F-97C5-4324-AFA5-2071FA5F3C88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44.03.03 Специальное (дефектологическое) образование, профиль «Дошкольная дефектология»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dirty="0"/>
        </a:p>
      </dgm:t>
    </dgm:pt>
    <dgm:pt modelId="{3D1927BD-E8D1-448E-B29E-86A86AE6F6A5}" type="parTrans" cxnId="{E84CE313-E465-4C70-B0DF-27D67B8E511C}">
      <dgm:prSet/>
      <dgm:spPr/>
      <dgm:t>
        <a:bodyPr/>
        <a:lstStyle/>
        <a:p>
          <a:endParaRPr lang="ru-RU"/>
        </a:p>
      </dgm:t>
    </dgm:pt>
    <dgm:pt modelId="{AC1437B8-E447-4EC4-87E1-10138B033786}" type="sibTrans" cxnId="{E84CE313-E465-4C70-B0DF-27D67B8E511C}">
      <dgm:prSet/>
      <dgm:spPr/>
      <dgm:t>
        <a:bodyPr/>
        <a:lstStyle/>
        <a:p>
          <a:endParaRPr lang="ru-RU"/>
        </a:p>
      </dgm:t>
    </dgm:pt>
    <dgm:pt modelId="{281D1EE8-F7DA-416B-A65C-F7C8E0FA4E90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 44.03.03 Специальное (дефектологическое) образование, профиль  «Логопедия»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71958CED-7BBB-4268-B5FA-DE30CEF5B55E}" type="parTrans" cxnId="{ABE4A068-16E4-4718-8AF5-E6D7B43C1FD5}">
      <dgm:prSet/>
      <dgm:spPr/>
      <dgm:t>
        <a:bodyPr/>
        <a:lstStyle/>
        <a:p>
          <a:endParaRPr lang="ru-RU"/>
        </a:p>
      </dgm:t>
    </dgm:pt>
    <dgm:pt modelId="{19A9C696-DB92-4EEF-9325-B3BDA952B396}" type="sibTrans" cxnId="{ABE4A068-16E4-4718-8AF5-E6D7B43C1FD5}">
      <dgm:prSet/>
      <dgm:spPr/>
      <dgm:t>
        <a:bodyPr/>
        <a:lstStyle/>
        <a:p>
          <a:endParaRPr lang="ru-RU"/>
        </a:p>
      </dgm:t>
    </dgm:pt>
    <dgm:pt modelId="{2365DA36-16FC-477B-87CB-5F3B228D22D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44.04.03 Специальное (дефектологическое) образование, магистерская программа  «Психолого-педагогическое сопровождение инклюзивного образования в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приарктическом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регионе»»</a:t>
          </a:r>
          <a:endParaRPr lang="ru-RU" sz="1800" dirty="0"/>
        </a:p>
      </dgm:t>
    </dgm:pt>
    <dgm:pt modelId="{4A998A31-96CA-43EF-8B81-F94C018A7936}" type="parTrans" cxnId="{7AF86327-E66B-4888-87A8-72CDCCE8F360}">
      <dgm:prSet/>
      <dgm:spPr/>
      <dgm:t>
        <a:bodyPr/>
        <a:lstStyle/>
        <a:p>
          <a:endParaRPr lang="ru-RU"/>
        </a:p>
      </dgm:t>
    </dgm:pt>
    <dgm:pt modelId="{CC9379CE-5082-435A-AC80-1AC527D44992}" type="sibTrans" cxnId="{7AF86327-E66B-4888-87A8-72CDCCE8F360}">
      <dgm:prSet/>
      <dgm:spPr/>
      <dgm:t>
        <a:bodyPr/>
        <a:lstStyle/>
        <a:p>
          <a:endParaRPr lang="ru-RU"/>
        </a:p>
      </dgm:t>
    </dgm:pt>
    <dgm:pt modelId="{E3204E58-6A3C-40DD-9A3C-020B59E3DA01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pPr marL="114300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44.04.03 Специальное (дефектологическое) образование, магистерская программа  «Образование детей с сенсорными нарушениями»</a:t>
          </a:r>
          <a:endParaRPr lang="ru-RU" sz="1800" dirty="0"/>
        </a:p>
      </dgm:t>
    </dgm:pt>
    <dgm:pt modelId="{4CA9A785-2153-47BB-AB82-9815965249C4}" type="parTrans" cxnId="{41BB4DD8-805E-4480-B37E-D1EA731526DE}">
      <dgm:prSet/>
      <dgm:spPr/>
      <dgm:t>
        <a:bodyPr/>
        <a:lstStyle/>
        <a:p>
          <a:endParaRPr lang="ru-RU"/>
        </a:p>
      </dgm:t>
    </dgm:pt>
    <dgm:pt modelId="{DD16967E-31E1-4B66-AC69-BA9E37573CD3}" type="sibTrans" cxnId="{41BB4DD8-805E-4480-B37E-D1EA731526DE}">
      <dgm:prSet/>
      <dgm:spPr/>
      <dgm:t>
        <a:bodyPr/>
        <a:lstStyle/>
        <a:p>
          <a:endParaRPr lang="ru-RU"/>
        </a:p>
      </dgm:t>
    </dgm:pt>
    <dgm:pt modelId="{63CF2131-A3B6-406B-B9C0-C704DC39DF4F}">
      <dgm:prSet custT="1"/>
      <dgm:spPr/>
      <dgm:t>
        <a:bodyPr/>
        <a:lstStyle/>
        <a:p>
          <a:endParaRPr lang="ru-RU" sz="1800" dirty="0"/>
        </a:p>
      </dgm:t>
    </dgm:pt>
    <dgm:pt modelId="{03C90B9F-7397-4FA5-B8D7-D83F0BBE4D83}" type="parTrans" cxnId="{8F2EAC87-9EC0-465A-99AE-0D2476B37589}">
      <dgm:prSet/>
      <dgm:spPr/>
      <dgm:t>
        <a:bodyPr/>
        <a:lstStyle/>
        <a:p>
          <a:endParaRPr lang="ru-RU"/>
        </a:p>
      </dgm:t>
    </dgm:pt>
    <dgm:pt modelId="{FA84CA6D-2423-4082-A034-85DDC4861D73}" type="sibTrans" cxnId="{8F2EAC87-9EC0-465A-99AE-0D2476B37589}">
      <dgm:prSet/>
      <dgm:spPr/>
      <dgm:t>
        <a:bodyPr/>
        <a:lstStyle/>
        <a:p>
          <a:endParaRPr lang="ru-RU"/>
        </a:p>
      </dgm:t>
    </dgm:pt>
    <dgm:pt modelId="{1567E4E8-3D9B-4A54-BD77-2A24E8A7C12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86CB376-4066-40F9-A889-2A66AB7DC83D}" type="parTrans" cxnId="{F36FCFDE-9CB0-42DF-A961-30F9AD4C5E8C}">
      <dgm:prSet/>
      <dgm:spPr/>
      <dgm:t>
        <a:bodyPr/>
        <a:lstStyle/>
        <a:p>
          <a:endParaRPr lang="ru-RU"/>
        </a:p>
      </dgm:t>
    </dgm:pt>
    <dgm:pt modelId="{999DDF67-573B-4EB1-91CE-EF7CE0A50FF0}" type="sibTrans" cxnId="{F36FCFDE-9CB0-42DF-A961-30F9AD4C5E8C}">
      <dgm:prSet/>
      <dgm:spPr/>
      <dgm:t>
        <a:bodyPr/>
        <a:lstStyle/>
        <a:p>
          <a:endParaRPr lang="ru-RU"/>
        </a:p>
      </dgm:t>
    </dgm:pt>
    <dgm:pt modelId="{BE172DFB-2A38-4D5A-BAF8-14129D32C804}">
      <dgm:prSet/>
      <dgm:spPr/>
      <dgm:t>
        <a:bodyPr/>
        <a:lstStyle/>
        <a:p>
          <a:endParaRPr lang="ru-RU" sz="3600" dirty="0"/>
        </a:p>
      </dgm:t>
    </dgm:pt>
    <dgm:pt modelId="{303E175A-04D0-429A-AA63-015AC6CDFDFF}" type="parTrans" cxnId="{DDE02B8A-EB20-439D-97CE-39B0FA6C90A8}">
      <dgm:prSet/>
      <dgm:spPr/>
      <dgm:t>
        <a:bodyPr/>
        <a:lstStyle/>
        <a:p>
          <a:endParaRPr lang="ru-RU"/>
        </a:p>
      </dgm:t>
    </dgm:pt>
    <dgm:pt modelId="{AD28A4BA-EE19-4E01-9B2C-E5A425C1EF96}" type="sibTrans" cxnId="{DDE02B8A-EB20-439D-97CE-39B0FA6C90A8}">
      <dgm:prSet/>
      <dgm:spPr/>
      <dgm:t>
        <a:bodyPr/>
        <a:lstStyle/>
        <a:p>
          <a:endParaRPr lang="ru-RU"/>
        </a:p>
      </dgm:t>
    </dgm:pt>
    <dgm:pt modelId="{0EF26484-A2F0-4360-82FC-33546E85D43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/>
        </a:p>
      </dgm:t>
    </dgm:pt>
    <dgm:pt modelId="{2711A837-0EB7-4B0D-BA01-835E5E51BA96}" type="parTrans" cxnId="{C8846E61-356B-44C6-93CA-EC63BAFF030C}">
      <dgm:prSet/>
      <dgm:spPr/>
      <dgm:t>
        <a:bodyPr/>
        <a:lstStyle/>
        <a:p>
          <a:endParaRPr lang="ru-RU"/>
        </a:p>
      </dgm:t>
    </dgm:pt>
    <dgm:pt modelId="{4814FCDA-07C9-4151-83A3-FE0A5E1819E1}" type="sibTrans" cxnId="{C8846E61-356B-44C6-93CA-EC63BAFF030C}">
      <dgm:prSet/>
      <dgm:spPr/>
      <dgm:t>
        <a:bodyPr/>
        <a:lstStyle/>
        <a:p>
          <a:endParaRPr lang="ru-RU"/>
        </a:p>
      </dgm:t>
    </dgm:pt>
    <dgm:pt modelId="{D8B3BBDA-2360-4EC3-BC37-4C3C20EDF7D5}" type="pres">
      <dgm:prSet presAssocID="{C869B7A7-EBCB-4C0B-8652-251113A3B4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D1F4F-A5D8-41AB-B144-5031844282BE}" type="pres">
      <dgm:prSet presAssocID="{EAB19521-78B0-40D5-9B49-148820FB279B}" presName="composite" presStyleCnt="0"/>
      <dgm:spPr/>
    </dgm:pt>
    <dgm:pt modelId="{8029C5F6-17E2-413D-BF0D-E69F5FD44A77}" type="pres">
      <dgm:prSet presAssocID="{EAB19521-78B0-40D5-9B49-148820FB279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32D8C-D854-4ED3-B8E7-C7BDD93593F7}" type="pres">
      <dgm:prSet presAssocID="{EAB19521-78B0-40D5-9B49-148820FB279B}" presName="descendantText" presStyleLbl="alignAcc1" presStyleIdx="0" presStyleCnt="4" custScaleY="70990" custLinFactNeighborX="-513" custLinFactNeighborY="-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0A487-4674-477F-A24D-30C0C376F8AF}" type="pres">
      <dgm:prSet presAssocID="{74E49FB7-8BED-49C7-BD19-3EAD91D46958}" presName="sp" presStyleCnt="0"/>
      <dgm:spPr/>
    </dgm:pt>
    <dgm:pt modelId="{3DEFB403-ACC9-489C-8796-B36539BB79BC}" type="pres">
      <dgm:prSet presAssocID="{2D36834A-CB43-4209-ABC3-DF8A064907B0}" presName="composite" presStyleCnt="0"/>
      <dgm:spPr/>
    </dgm:pt>
    <dgm:pt modelId="{7BCDB27C-6A1A-4D5E-B488-E63155E8DB42}" type="pres">
      <dgm:prSet presAssocID="{2D36834A-CB43-4209-ABC3-DF8A064907B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9BB20-A3B9-418F-8B8E-814E30067E3A}" type="pres">
      <dgm:prSet presAssocID="{2D36834A-CB43-4209-ABC3-DF8A064907B0}" presName="descendantText" presStyleLbl="alignAcc1" presStyleIdx="1" presStyleCnt="4" custScaleX="98953" custScaleY="101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C59EF-1429-467D-978A-F67866D5FFE7}" type="pres">
      <dgm:prSet presAssocID="{B85D939E-0100-4BC6-B9CA-8B3E6D799ADF}" presName="sp" presStyleCnt="0"/>
      <dgm:spPr/>
    </dgm:pt>
    <dgm:pt modelId="{60DE2A1F-991D-4359-A3BB-CA9E98E24FB2}" type="pres">
      <dgm:prSet presAssocID="{B823AF66-606C-4407-BF7C-33F23C0C5261}" presName="composite" presStyleCnt="0"/>
      <dgm:spPr/>
    </dgm:pt>
    <dgm:pt modelId="{2817C993-307B-42AA-BB05-4A158106F6EC}" type="pres">
      <dgm:prSet presAssocID="{B823AF66-606C-4407-BF7C-33F23C0C526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EFBB9-D76D-4F26-8951-E0C168D4EF68}" type="pres">
      <dgm:prSet presAssocID="{B823AF66-606C-4407-BF7C-33F23C0C5261}" presName="descendantText" presStyleLbl="alignAcc1" presStyleIdx="2" presStyleCnt="4" custScaleY="162117" custLinFactNeighborX="537" custLinFactNeighborY="-1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1D445-F0AA-4E38-825E-9EFBA9B406C0}" type="pres">
      <dgm:prSet presAssocID="{272CE361-3930-454B-BE6B-27DB5056AE08}" presName="sp" presStyleCnt="0"/>
      <dgm:spPr/>
    </dgm:pt>
    <dgm:pt modelId="{39DD1BEF-CA39-44D9-9802-E396966895F4}" type="pres">
      <dgm:prSet presAssocID="{D805ABE7-B3AF-454E-9CDD-30D453C325B9}" presName="composite" presStyleCnt="0"/>
      <dgm:spPr/>
    </dgm:pt>
    <dgm:pt modelId="{B08B76CC-E9B7-4881-86F2-23F8EC73617C}" type="pres">
      <dgm:prSet presAssocID="{D805ABE7-B3AF-454E-9CDD-30D453C325B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1BA75-EF57-404C-880B-B4355BD28D9E}" type="pres">
      <dgm:prSet presAssocID="{D805ABE7-B3AF-454E-9CDD-30D453C325B9}" presName="descendantText" presStyleLbl="alignAcc1" presStyleIdx="3" presStyleCnt="4" custScaleY="15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846E61-356B-44C6-93CA-EC63BAFF030C}" srcId="{B823AF66-606C-4407-BF7C-33F23C0C5261}" destId="{0EF26484-A2F0-4360-82FC-33546E85D43B}" srcOrd="0" destOrd="0" parTransId="{2711A837-0EB7-4B0D-BA01-835E5E51BA96}" sibTransId="{4814FCDA-07C9-4151-83A3-FE0A5E1819E1}"/>
    <dgm:cxn modelId="{CC0612BB-3079-455A-B1A6-49D58F10F4A5}" srcId="{C869B7A7-EBCB-4C0B-8652-251113A3B464}" destId="{B823AF66-606C-4407-BF7C-33F23C0C5261}" srcOrd="2" destOrd="0" parTransId="{159BC08C-AA8A-4AC6-92FB-7CC440585C8B}" sibTransId="{272CE361-3930-454B-BE6B-27DB5056AE08}"/>
    <dgm:cxn modelId="{8F2EAC87-9EC0-465A-99AE-0D2476B37589}" srcId="{B823AF66-606C-4407-BF7C-33F23C0C5261}" destId="{63CF2131-A3B6-406B-B9C0-C704DC39DF4F}" srcOrd="2" destOrd="0" parTransId="{03C90B9F-7397-4FA5-B8D7-D83F0BBE4D83}" sibTransId="{FA84CA6D-2423-4082-A034-85DDC4861D73}"/>
    <dgm:cxn modelId="{36FD4E2E-1178-4DFB-B222-CFC4A6231DD9}" type="presOf" srcId="{1567E4E8-3D9B-4A54-BD77-2A24E8A7C129}" destId="{106EFBB9-D76D-4F26-8951-E0C168D4EF68}" srcOrd="0" destOrd="3" presId="urn:microsoft.com/office/officeart/2005/8/layout/chevron2"/>
    <dgm:cxn modelId="{98B31DB4-EFFA-4DA0-A1E9-D573C6F62E99}" type="presOf" srcId="{66A3360F-97C5-4324-AFA5-2071FA5F3C88}" destId="{1EF32D8C-D854-4ED3-B8E7-C7BDD93593F7}" srcOrd="0" destOrd="0" presId="urn:microsoft.com/office/officeart/2005/8/layout/chevron2"/>
    <dgm:cxn modelId="{A8869D6E-3B40-4503-BEBB-E0A4EED3D98B}" srcId="{C869B7A7-EBCB-4C0B-8652-251113A3B464}" destId="{EAB19521-78B0-40D5-9B49-148820FB279B}" srcOrd="0" destOrd="0" parTransId="{F976CC14-F563-432E-A383-A5B1B1ECC609}" sibTransId="{74E49FB7-8BED-49C7-BD19-3EAD91D46958}"/>
    <dgm:cxn modelId="{2871828E-7FAD-4469-A108-2A6BEAD57CA0}" srcId="{C869B7A7-EBCB-4C0B-8652-251113A3B464}" destId="{2D36834A-CB43-4209-ABC3-DF8A064907B0}" srcOrd="1" destOrd="0" parTransId="{EA53DC73-A006-447F-8A54-1D481B11974D}" sibTransId="{B85D939E-0100-4BC6-B9CA-8B3E6D799ADF}"/>
    <dgm:cxn modelId="{ABE4A068-16E4-4718-8AF5-E6D7B43C1FD5}" srcId="{2D36834A-CB43-4209-ABC3-DF8A064907B0}" destId="{281D1EE8-F7DA-416B-A65C-F7C8E0FA4E90}" srcOrd="0" destOrd="0" parTransId="{71958CED-7BBB-4268-B5FA-DE30CEF5B55E}" sibTransId="{19A9C696-DB92-4EEF-9325-B3BDA952B396}"/>
    <dgm:cxn modelId="{DDE02B8A-EB20-439D-97CE-39B0FA6C90A8}" srcId="{D805ABE7-B3AF-454E-9CDD-30D453C325B9}" destId="{BE172DFB-2A38-4D5A-BAF8-14129D32C804}" srcOrd="1" destOrd="0" parTransId="{303E175A-04D0-429A-AA63-015AC6CDFDFF}" sibTransId="{AD28A4BA-EE19-4E01-9B2C-E5A425C1EF96}"/>
    <dgm:cxn modelId="{E58B2C60-B22A-4AC0-8691-166C84A3ADA5}" type="presOf" srcId="{EAB19521-78B0-40D5-9B49-148820FB279B}" destId="{8029C5F6-17E2-413D-BF0D-E69F5FD44A77}" srcOrd="0" destOrd="0" presId="urn:microsoft.com/office/officeart/2005/8/layout/chevron2"/>
    <dgm:cxn modelId="{F36FCFDE-9CB0-42DF-A961-30F9AD4C5E8C}" srcId="{B823AF66-606C-4407-BF7C-33F23C0C5261}" destId="{1567E4E8-3D9B-4A54-BD77-2A24E8A7C129}" srcOrd="3" destOrd="0" parTransId="{886CB376-4066-40F9-A889-2A66AB7DC83D}" sibTransId="{999DDF67-573B-4EB1-91CE-EF7CE0A50FF0}"/>
    <dgm:cxn modelId="{7BD42681-C432-4E57-BD7E-1DCFC5F250BD}" type="presOf" srcId="{BE172DFB-2A38-4D5A-BAF8-14129D32C804}" destId="{1AB1BA75-EF57-404C-880B-B4355BD28D9E}" srcOrd="0" destOrd="1" presId="urn:microsoft.com/office/officeart/2005/8/layout/chevron2"/>
    <dgm:cxn modelId="{A2D1D073-02B7-4F86-8E53-CFBAFAEBA6E1}" type="presOf" srcId="{D805ABE7-B3AF-454E-9CDD-30D453C325B9}" destId="{B08B76CC-E9B7-4881-86F2-23F8EC73617C}" srcOrd="0" destOrd="0" presId="urn:microsoft.com/office/officeart/2005/8/layout/chevron2"/>
    <dgm:cxn modelId="{41BB4DD8-805E-4480-B37E-D1EA731526DE}" srcId="{D805ABE7-B3AF-454E-9CDD-30D453C325B9}" destId="{E3204E58-6A3C-40DD-9A3C-020B59E3DA01}" srcOrd="0" destOrd="0" parTransId="{4CA9A785-2153-47BB-AB82-9815965249C4}" sibTransId="{DD16967E-31E1-4B66-AC69-BA9E37573CD3}"/>
    <dgm:cxn modelId="{437F9C41-CA3D-4609-BA66-41D632941A21}" type="presOf" srcId="{63CF2131-A3B6-406B-B9C0-C704DC39DF4F}" destId="{106EFBB9-D76D-4F26-8951-E0C168D4EF68}" srcOrd="0" destOrd="2" presId="urn:microsoft.com/office/officeart/2005/8/layout/chevron2"/>
    <dgm:cxn modelId="{7AF86327-E66B-4888-87A8-72CDCCE8F360}" srcId="{B823AF66-606C-4407-BF7C-33F23C0C5261}" destId="{2365DA36-16FC-477B-87CB-5F3B228D22DD}" srcOrd="1" destOrd="0" parTransId="{4A998A31-96CA-43EF-8B81-F94C018A7936}" sibTransId="{CC9379CE-5082-435A-AC80-1AC527D44992}"/>
    <dgm:cxn modelId="{CE1BC373-B653-405D-97BA-045C9D67A8C9}" type="presOf" srcId="{0EF26484-A2F0-4360-82FC-33546E85D43B}" destId="{106EFBB9-D76D-4F26-8951-E0C168D4EF68}" srcOrd="0" destOrd="0" presId="urn:microsoft.com/office/officeart/2005/8/layout/chevron2"/>
    <dgm:cxn modelId="{35D9C995-A85D-49AF-B4E1-58F618EBD37E}" type="presOf" srcId="{281D1EE8-F7DA-416B-A65C-F7C8E0FA4E90}" destId="{D599BB20-A3B9-418F-8B8E-814E30067E3A}" srcOrd="0" destOrd="0" presId="urn:microsoft.com/office/officeart/2005/8/layout/chevron2"/>
    <dgm:cxn modelId="{E6BD6320-E8A6-40B2-99F1-7E658992EB31}" type="presOf" srcId="{2D36834A-CB43-4209-ABC3-DF8A064907B0}" destId="{7BCDB27C-6A1A-4D5E-B488-E63155E8DB42}" srcOrd="0" destOrd="0" presId="urn:microsoft.com/office/officeart/2005/8/layout/chevron2"/>
    <dgm:cxn modelId="{DC73D161-D5F9-4E45-A5C5-3D862D217572}" type="presOf" srcId="{B823AF66-606C-4407-BF7C-33F23C0C5261}" destId="{2817C993-307B-42AA-BB05-4A158106F6EC}" srcOrd="0" destOrd="0" presId="urn:microsoft.com/office/officeart/2005/8/layout/chevron2"/>
    <dgm:cxn modelId="{E84CE313-E465-4C70-B0DF-27D67B8E511C}" srcId="{EAB19521-78B0-40D5-9B49-148820FB279B}" destId="{66A3360F-97C5-4324-AFA5-2071FA5F3C88}" srcOrd="0" destOrd="0" parTransId="{3D1927BD-E8D1-448E-B29E-86A86AE6F6A5}" sibTransId="{AC1437B8-E447-4EC4-87E1-10138B033786}"/>
    <dgm:cxn modelId="{D8F83BD4-6F9E-47C0-8434-E41392935FB6}" type="presOf" srcId="{2365DA36-16FC-477B-87CB-5F3B228D22DD}" destId="{106EFBB9-D76D-4F26-8951-E0C168D4EF68}" srcOrd="0" destOrd="1" presId="urn:microsoft.com/office/officeart/2005/8/layout/chevron2"/>
    <dgm:cxn modelId="{308CDA11-4FDF-4968-85D1-F21657595A55}" type="presOf" srcId="{C869B7A7-EBCB-4C0B-8652-251113A3B464}" destId="{D8B3BBDA-2360-4EC3-BC37-4C3C20EDF7D5}" srcOrd="0" destOrd="0" presId="urn:microsoft.com/office/officeart/2005/8/layout/chevron2"/>
    <dgm:cxn modelId="{A8556D0E-EDB4-4BA5-AC7D-2DF54C185792}" srcId="{C869B7A7-EBCB-4C0B-8652-251113A3B464}" destId="{D805ABE7-B3AF-454E-9CDD-30D453C325B9}" srcOrd="3" destOrd="0" parTransId="{D7CB49A6-FC57-4AC3-9E35-F7D11BB7AB57}" sibTransId="{D148A766-5D56-4E87-BFE0-761CE96413A1}"/>
    <dgm:cxn modelId="{F35D6706-0A15-4EFD-A88D-5E57E81AAD95}" type="presOf" srcId="{E3204E58-6A3C-40DD-9A3C-020B59E3DA01}" destId="{1AB1BA75-EF57-404C-880B-B4355BD28D9E}" srcOrd="0" destOrd="0" presId="urn:microsoft.com/office/officeart/2005/8/layout/chevron2"/>
    <dgm:cxn modelId="{3907B106-8A1A-452E-87A7-C94ADD76BE3C}" type="presParOf" srcId="{D8B3BBDA-2360-4EC3-BC37-4C3C20EDF7D5}" destId="{E75D1F4F-A5D8-41AB-B144-5031844282BE}" srcOrd="0" destOrd="0" presId="urn:microsoft.com/office/officeart/2005/8/layout/chevron2"/>
    <dgm:cxn modelId="{5331733C-FE8B-40AE-B0ED-E94BA6C23E2A}" type="presParOf" srcId="{E75D1F4F-A5D8-41AB-B144-5031844282BE}" destId="{8029C5F6-17E2-413D-BF0D-E69F5FD44A77}" srcOrd="0" destOrd="0" presId="urn:microsoft.com/office/officeart/2005/8/layout/chevron2"/>
    <dgm:cxn modelId="{122ABE5E-8F41-4331-85B1-329EF1826BB5}" type="presParOf" srcId="{E75D1F4F-A5D8-41AB-B144-5031844282BE}" destId="{1EF32D8C-D854-4ED3-B8E7-C7BDD93593F7}" srcOrd="1" destOrd="0" presId="urn:microsoft.com/office/officeart/2005/8/layout/chevron2"/>
    <dgm:cxn modelId="{AB9CE708-00B6-49FC-B1D7-58CFEF949C3B}" type="presParOf" srcId="{D8B3BBDA-2360-4EC3-BC37-4C3C20EDF7D5}" destId="{6AC0A487-4674-477F-A24D-30C0C376F8AF}" srcOrd="1" destOrd="0" presId="urn:microsoft.com/office/officeart/2005/8/layout/chevron2"/>
    <dgm:cxn modelId="{E3911B68-131B-4496-923A-FCB536DA84DC}" type="presParOf" srcId="{D8B3BBDA-2360-4EC3-BC37-4C3C20EDF7D5}" destId="{3DEFB403-ACC9-489C-8796-B36539BB79BC}" srcOrd="2" destOrd="0" presId="urn:microsoft.com/office/officeart/2005/8/layout/chevron2"/>
    <dgm:cxn modelId="{C21206E1-AC35-4C64-8297-B2CA5017A9EE}" type="presParOf" srcId="{3DEFB403-ACC9-489C-8796-B36539BB79BC}" destId="{7BCDB27C-6A1A-4D5E-B488-E63155E8DB42}" srcOrd="0" destOrd="0" presId="urn:microsoft.com/office/officeart/2005/8/layout/chevron2"/>
    <dgm:cxn modelId="{4818CB1B-0B70-49F3-938A-27FAA4073AAA}" type="presParOf" srcId="{3DEFB403-ACC9-489C-8796-B36539BB79BC}" destId="{D599BB20-A3B9-418F-8B8E-814E30067E3A}" srcOrd="1" destOrd="0" presId="urn:microsoft.com/office/officeart/2005/8/layout/chevron2"/>
    <dgm:cxn modelId="{40331AE6-9131-497C-B999-8D9EDEA324A0}" type="presParOf" srcId="{D8B3BBDA-2360-4EC3-BC37-4C3C20EDF7D5}" destId="{D3CC59EF-1429-467D-978A-F67866D5FFE7}" srcOrd="3" destOrd="0" presId="urn:microsoft.com/office/officeart/2005/8/layout/chevron2"/>
    <dgm:cxn modelId="{49D395B2-8F67-4C78-B06A-A58EC62370B0}" type="presParOf" srcId="{D8B3BBDA-2360-4EC3-BC37-4C3C20EDF7D5}" destId="{60DE2A1F-991D-4359-A3BB-CA9E98E24FB2}" srcOrd="4" destOrd="0" presId="urn:microsoft.com/office/officeart/2005/8/layout/chevron2"/>
    <dgm:cxn modelId="{F2242E21-5558-4526-907E-694225E7B950}" type="presParOf" srcId="{60DE2A1F-991D-4359-A3BB-CA9E98E24FB2}" destId="{2817C993-307B-42AA-BB05-4A158106F6EC}" srcOrd="0" destOrd="0" presId="urn:microsoft.com/office/officeart/2005/8/layout/chevron2"/>
    <dgm:cxn modelId="{C53F9B82-D544-4DDE-9BB5-66E838E96E39}" type="presParOf" srcId="{60DE2A1F-991D-4359-A3BB-CA9E98E24FB2}" destId="{106EFBB9-D76D-4F26-8951-E0C168D4EF68}" srcOrd="1" destOrd="0" presId="urn:microsoft.com/office/officeart/2005/8/layout/chevron2"/>
    <dgm:cxn modelId="{5A1FF7BB-90A7-4D28-8795-C9FCA864901D}" type="presParOf" srcId="{D8B3BBDA-2360-4EC3-BC37-4C3C20EDF7D5}" destId="{62C1D445-F0AA-4E38-825E-9EFBA9B406C0}" srcOrd="5" destOrd="0" presId="urn:microsoft.com/office/officeart/2005/8/layout/chevron2"/>
    <dgm:cxn modelId="{20D25429-ED49-4119-9630-5FC4CD71AEBA}" type="presParOf" srcId="{D8B3BBDA-2360-4EC3-BC37-4C3C20EDF7D5}" destId="{39DD1BEF-CA39-44D9-9802-E396966895F4}" srcOrd="6" destOrd="0" presId="urn:microsoft.com/office/officeart/2005/8/layout/chevron2"/>
    <dgm:cxn modelId="{AD93BEBE-C445-4917-AABF-4F9BD1AB2334}" type="presParOf" srcId="{39DD1BEF-CA39-44D9-9802-E396966895F4}" destId="{B08B76CC-E9B7-4881-86F2-23F8EC73617C}" srcOrd="0" destOrd="0" presId="urn:microsoft.com/office/officeart/2005/8/layout/chevron2"/>
    <dgm:cxn modelId="{55808B96-B24E-498C-9B05-02E0419A03B6}" type="presParOf" srcId="{39DD1BEF-CA39-44D9-9802-E396966895F4}" destId="{1AB1BA75-EF57-404C-880B-B4355BD28D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9B7A7-EBCB-4C0B-8652-251113A3B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AB19521-78B0-40D5-9B49-148820FB279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F976CC14-F563-432E-A383-A5B1B1ECC609}" type="parTrans" cxnId="{A8869D6E-3B40-4503-BEBB-E0A4EED3D98B}">
      <dgm:prSet/>
      <dgm:spPr/>
      <dgm:t>
        <a:bodyPr/>
        <a:lstStyle/>
        <a:p>
          <a:endParaRPr lang="ru-RU"/>
        </a:p>
      </dgm:t>
    </dgm:pt>
    <dgm:pt modelId="{74E49FB7-8BED-49C7-BD19-3EAD91D46958}" type="sibTrans" cxnId="{A8869D6E-3B40-4503-BEBB-E0A4EED3D98B}">
      <dgm:prSet/>
      <dgm:spPr/>
      <dgm:t>
        <a:bodyPr/>
        <a:lstStyle/>
        <a:p>
          <a:endParaRPr lang="ru-RU"/>
        </a:p>
      </dgm:t>
    </dgm:pt>
    <dgm:pt modelId="{2D36834A-CB43-4209-ABC3-DF8A064907B0}">
      <dgm:prSet/>
      <dgm:spPr>
        <a:solidFill>
          <a:schemeClr val="bg1">
            <a:alpha val="76667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EA53DC73-A006-447F-8A54-1D481B11974D}" type="parTrans" cxnId="{2871828E-7FAD-4469-A108-2A6BEAD57CA0}">
      <dgm:prSet/>
      <dgm:spPr/>
      <dgm:t>
        <a:bodyPr/>
        <a:lstStyle/>
        <a:p>
          <a:endParaRPr lang="ru-RU"/>
        </a:p>
      </dgm:t>
    </dgm:pt>
    <dgm:pt modelId="{B85D939E-0100-4BC6-B9CA-8B3E6D799ADF}" type="sibTrans" cxnId="{2871828E-7FAD-4469-A108-2A6BEAD57CA0}">
      <dgm:prSet/>
      <dgm:spPr/>
      <dgm:t>
        <a:bodyPr/>
        <a:lstStyle/>
        <a:p>
          <a:endParaRPr lang="ru-RU"/>
        </a:p>
      </dgm:t>
    </dgm:pt>
    <dgm:pt modelId="{B823AF66-606C-4407-BF7C-33F23C0C5261}">
      <dgm:prSet/>
      <dgm:spPr>
        <a:solidFill>
          <a:schemeClr val="bg1">
            <a:alpha val="63333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159BC08C-AA8A-4AC6-92FB-7CC440585C8B}" type="parTrans" cxnId="{CC0612BB-3079-455A-B1A6-49D58F10F4A5}">
      <dgm:prSet/>
      <dgm:spPr/>
      <dgm:t>
        <a:bodyPr/>
        <a:lstStyle/>
        <a:p>
          <a:endParaRPr lang="ru-RU"/>
        </a:p>
      </dgm:t>
    </dgm:pt>
    <dgm:pt modelId="{272CE361-3930-454B-BE6B-27DB5056AE08}" type="sibTrans" cxnId="{CC0612BB-3079-455A-B1A6-49D58F10F4A5}">
      <dgm:prSet/>
      <dgm:spPr/>
      <dgm:t>
        <a:bodyPr/>
        <a:lstStyle/>
        <a:p>
          <a:endParaRPr lang="ru-RU"/>
        </a:p>
      </dgm:t>
    </dgm:pt>
    <dgm:pt modelId="{D805ABE7-B3AF-454E-9CDD-30D453C325B9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D7CB49A6-FC57-4AC3-9E35-F7D11BB7AB57}" type="parTrans" cxnId="{A8556D0E-EDB4-4BA5-AC7D-2DF54C185792}">
      <dgm:prSet/>
      <dgm:spPr/>
      <dgm:t>
        <a:bodyPr/>
        <a:lstStyle/>
        <a:p>
          <a:endParaRPr lang="ru-RU"/>
        </a:p>
      </dgm:t>
    </dgm:pt>
    <dgm:pt modelId="{D148A766-5D56-4E87-BFE0-761CE96413A1}" type="sibTrans" cxnId="{A8556D0E-EDB4-4BA5-AC7D-2DF54C185792}">
      <dgm:prSet/>
      <dgm:spPr/>
      <dgm:t>
        <a:bodyPr/>
        <a:lstStyle/>
        <a:p>
          <a:endParaRPr lang="ru-RU"/>
        </a:p>
      </dgm:t>
    </dgm:pt>
    <dgm:pt modelId="{66A3360F-97C5-4324-AFA5-2071FA5F3C88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44.03.03 Специальное (дефектологическое) образование, профиль «Дошкольная дефектология»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dirty="0"/>
        </a:p>
      </dgm:t>
    </dgm:pt>
    <dgm:pt modelId="{3D1927BD-E8D1-448E-B29E-86A86AE6F6A5}" type="parTrans" cxnId="{E84CE313-E465-4C70-B0DF-27D67B8E511C}">
      <dgm:prSet/>
      <dgm:spPr/>
      <dgm:t>
        <a:bodyPr/>
        <a:lstStyle/>
        <a:p>
          <a:endParaRPr lang="ru-RU"/>
        </a:p>
      </dgm:t>
    </dgm:pt>
    <dgm:pt modelId="{AC1437B8-E447-4EC4-87E1-10138B033786}" type="sibTrans" cxnId="{E84CE313-E465-4C70-B0DF-27D67B8E511C}">
      <dgm:prSet/>
      <dgm:spPr/>
      <dgm:t>
        <a:bodyPr/>
        <a:lstStyle/>
        <a:p>
          <a:endParaRPr lang="ru-RU"/>
        </a:p>
      </dgm:t>
    </dgm:pt>
    <dgm:pt modelId="{281D1EE8-F7DA-416B-A65C-F7C8E0FA4E90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 44.03.03 Специальное (дефектологическое) образование, профиль  «Логопедия»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71958CED-7BBB-4268-B5FA-DE30CEF5B55E}" type="parTrans" cxnId="{ABE4A068-16E4-4718-8AF5-E6D7B43C1FD5}">
      <dgm:prSet/>
      <dgm:spPr/>
      <dgm:t>
        <a:bodyPr/>
        <a:lstStyle/>
        <a:p>
          <a:endParaRPr lang="ru-RU"/>
        </a:p>
      </dgm:t>
    </dgm:pt>
    <dgm:pt modelId="{19A9C696-DB92-4EEF-9325-B3BDA952B396}" type="sibTrans" cxnId="{ABE4A068-16E4-4718-8AF5-E6D7B43C1FD5}">
      <dgm:prSet/>
      <dgm:spPr/>
      <dgm:t>
        <a:bodyPr/>
        <a:lstStyle/>
        <a:p>
          <a:endParaRPr lang="ru-RU"/>
        </a:p>
      </dgm:t>
    </dgm:pt>
    <dgm:pt modelId="{2365DA36-16FC-477B-87CB-5F3B228D22D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44.04.03 Специальное (дефектологическое) образование, магистерская программа  «Логопедическая работа с лицами с нарушениями речи»»</a:t>
          </a:r>
          <a:endParaRPr lang="ru-RU" sz="1800" dirty="0"/>
        </a:p>
      </dgm:t>
    </dgm:pt>
    <dgm:pt modelId="{4A998A31-96CA-43EF-8B81-F94C018A7936}" type="parTrans" cxnId="{7AF86327-E66B-4888-87A8-72CDCCE8F360}">
      <dgm:prSet/>
      <dgm:spPr/>
      <dgm:t>
        <a:bodyPr/>
        <a:lstStyle/>
        <a:p>
          <a:endParaRPr lang="ru-RU"/>
        </a:p>
      </dgm:t>
    </dgm:pt>
    <dgm:pt modelId="{CC9379CE-5082-435A-AC80-1AC527D44992}" type="sibTrans" cxnId="{7AF86327-E66B-4888-87A8-72CDCCE8F360}">
      <dgm:prSet/>
      <dgm:spPr/>
      <dgm:t>
        <a:bodyPr/>
        <a:lstStyle/>
        <a:p>
          <a:endParaRPr lang="ru-RU"/>
        </a:p>
      </dgm:t>
    </dgm:pt>
    <dgm:pt modelId="{E3204E58-6A3C-40DD-9A3C-020B59E3DA01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pPr marL="114300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44.04.03 Специальное (дефектологическое) образование, магистерская программа  «Образование лиц с эмоциональными и поведенческими расстройствами»</a:t>
          </a:r>
          <a:endParaRPr lang="ru-RU" sz="1800" dirty="0"/>
        </a:p>
      </dgm:t>
    </dgm:pt>
    <dgm:pt modelId="{4CA9A785-2153-47BB-AB82-9815965249C4}" type="parTrans" cxnId="{41BB4DD8-805E-4480-B37E-D1EA731526DE}">
      <dgm:prSet/>
      <dgm:spPr/>
      <dgm:t>
        <a:bodyPr/>
        <a:lstStyle/>
        <a:p>
          <a:endParaRPr lang="ru-RU"/>
        </a:p>
      </dgm:t>
    </dgm:pt>
    <dgm:pt modelId="{DD16967E-31E1-4B66-AC69-BA9E37573CD3}" type="sibTrans" cxnId="{41BB4DD8-805E-4480-B37E-D1EA731526DE}">
      <dgm:prSet/>
      <dgm:spPr/>
      <dgm:t>
        <a:bodyPr/>
        <a:lstStyle/>
        <a:p>
          <a:endParaRPr lang="ru-RU"/>
        </a:p>
      </dgm:t>
    </dgm:pt>
    <dgm:pt modelId="{63CF2131-A3B6-406B-B9C0-C704DC39DF4F}">
      <dgm:prSet custT="1"/>
      <dgm:spPr/>
      <dgm:t>
        <a:bodyPr/>
        <a:lstStyle/>
        <a:p>
          <a:endParaRPr lang="ru-RU" sz="1800" dirty="0"/>
        </a:p>
      </dgm:t>
    </dgm:pt>
    <dgm:pt modelId="{03C90B9F-7397-4FA5-B8D7-D83F0BBE4D83}" type="parTrans" cxnId="{8F2EAC87-9EC0-465A-99AE-0D2476B37589}">
      <dgm:prSet/>
      <dgm:spPr/>
      <dgm:t>
        <a:bodyPr/>
        <a:lstStyle/>
        <a:p>
          <a:endParaRPr lang="ru-RU"/>
        </a:p>
      </dgm:t>
    </dgm:pt>
    <dgm:pt modelId="{FA84CA6D-2423-4082-A034-85DDC4861D73}" type="sibTrans" cxnId="{8F2EAC87-9EC0-465A-99AE-0D2476B37589}">
      <dgm:prSet/>
      <dgm:spPr/>
      <dgm:t>
        <a:bodyPr/>
        <a:lstStyle/>
        <a:p>
          <a:endParaRPr lang="ru-RU"/>
        </a:p>
      </dgm:t>
    </dgm:pt>
    <dgm:pt modelId="{1567E4E8-3D9B-4A54-BD77-2A24E8A7C12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86CB376-4066-40F9-A889-2A66AB7DC83D}" type="parTrans" cxnId="{F36FCFDE-9CB0-42DF-A961-30F9AD4C5E8C}">
      <dgm:prSet/>
      <dgm:spPr/>
      <dgm:t>
        <a:bodyPr/>
        <a:lstStyle/>
        <a:p>
          <a:endParaRPr lang="ru-RU"/>
        </a:p>
      </dgm:t>
    </dgm:pt>
    <dgm:pt modelId="{999DDF67-573B-4EB1-91CE-EF7CE0A50FF0}" type="sibTrans" cxnId="{F36FCFDE-9CB0-42DF-A961-30F9AD4C5E8C}">
      <dgm:prSet/>
      <dgm:spPr/>
      <dgm:t>
        <a:bodyPr/>
        <a:lstStyle/>
        <a:p>
          <a:endParaRPr lang="ru-RU"/>
        </a:p>
      </dgm:t>
    </dgm:pt>
    <dgm:pt modelId="{BE172DFB-2A38-4D5A-BAF8-14129D32C804}">
      <dgm:prSet/>
      <dgm:spPr/>
      <dgm:t>
        <a:bodyPr/>
        <a:lstStyle/>
        <a:p>
          <a:endParaRPr lang="ru-RU" sz="3600" dirty="0"/>
        </a:p>
      </dgm:t>
    </dgm:pt>
    <dgm:pt modelId="{303E175A-04D0-429A-AA63-015AC6CDFDFF}" type="parTrans" cxnId="{DDE02B8A-EB20-439D-97CE-39B0FA6C90A8}">
      <dgm:prSet/>
      <dgm:spPr/>
      <dgm:t>
        <a:bodyPr/>
        <a:lstStyle/>
        <a:p>
          <a:endParaRPr lang="ru-RU"/>
        </a:p>
      </dgm:t>
    </dgm:pt>
    <dgm:pt modelId="{AD28A4BA-EE19-4E01-9B2C-E5A425C1EF96}" type="sibTrans" cxnId="{DDE02B8A-EB20-439D-97CE-39B0FA6C90A8}">
      <dgm:prSet/>
      <dgm:spPr/>
      <dgm:t>
        <a:bodyPr/>
        <a:lstStyle/>
        <a:p>
          <a:endParaRPr lang="ru-RU"/>
        </a:p>
      </dgm:t>
    </dgm:pt>
    <dgm:pt modelId="{0EF26484-A2F0-4360-82FC-33546E85D43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/>
        </a:p>
      </dgm:t>
    </dgm:pt>
    <dgm:pt modelId="{2711A837-0EB7-4B0D-BA01-835E5E51BA96}" type="parTrans" cxnId="{C8846E61-356B-44C6-93CA-EC63BAFF030C}">
      <dgm:prSet/>
      <dgm:spPr/>
      <dgm:t>
        <a:bodyPr/>
        <a:lstStyle/>
        <a:p>
          <a:endParaRPr lang="ru-RU"/>
        </a:p>
      </dgm:t>
    </dgm:pt>
    <dgm:pt modelId="{4814FCDA-07C9-4151-83A3-FE0A5E1819E1}" type="sibTrans" cxnId="{C8846E61-356B-44C6-93CA-EC63BAFF030C}">
      <dgm:prSet/>
      <dgm:spPr/>
      <dgm:t>
        <a:bodyPr/>
        <a:lstStyle/>
        <a:p>
          <a:endParaRPr lang="ru-RU"/>
        </a:p>
      </dgm:t>
    </dgm:pt>
    <dgm:pt modelId="{D8B3BBDA-2360-4EC3-BC37-4C3C20EDF7D5}" type="pres">
      <dgm:prSet presAssocID="{C869B7A7-EBCB-4C0B-8652-251113A3B4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D1F4F-A5D8-41AB-B144-5031844282BE}" type="pres">
      <dgm:prSet presAssocID="{EAB19521-78B0-40D5-9B49-148820FB279B}" presName="composite" presStyleCnt="0"/>
      <dgm:spPr/>
    </dgm:pt>
    <dgm:pt modelId="{8029C5F6-17E2-413D-BF0D-E69F5FD44A77}" type="pres">
      <dgm:prSet presAssocID="{EAB19521-78B0-40D5-9B49-148820FB279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32D8C-D854-4ED3-B8E7-C7BDD93593F7}" type="pres">
      <dgm:prSet presAssocID="{EAB19521-78B0-40D5-9B49-148820FB279B}" presName="descendantText" presStyleLbl="alignAcc1" presStyleIdx="0" presStyleCnt="4" custScaleX="98451" custScaleY="70990" custLinFactNeighborX="2609" custLinFactNeighborY="-1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0A487-4674-477F-A24D-30C0C376F8AF}" type="pres">
      <dgm:prSet presAssocID="{74E49FB7-8BED-49C7-BD19-3EAD91D46958}" presName="sp" presStyleCnt="0"/>
      <dgm:spPr/>
    </dgm:pt>
    <dgm:pt modelId="{3DEFB403-ACC9-489C-8796-B36539BB79BC}" type="pres">
      <dgm:prSet presAssocID="{2D36834A-CB43-4209-ABC3-DF8A064907B0}" presName="composite" presStyleCnt="0"/>
      <dgm:spPr/>
    </dgm:pt>
    <dgm:pt modelId="{7BCDB27C-6A1A-4D5E-B488-E63155E8DB42}" type="pres">
      <dgm:prSet presAssocID="{2D36834A-CB43-4209-ABC3-DF8A064907B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9BB20-A3B9-418F-8B8E-814E30067E3A}" type="pres">
      <dgm:prSet presAssocID="{2D36834A-CB43-4209-ABC3-DF8A064907B0}" presName="descendantText" presStyleLbl="alignAcc1" presStyleIdx="1" presStyleCnt="4" custScaleX="98233" custScaleY="101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C59EF-1429-467D-978A-F67866D5FFE7}" type="pres">
      <dgm:prSet presAssocID="{B85D939E-0100-4BC6-B9CA-8B3E6D799ADF}" presName="sp" presStyleCnt="0"/>
      <dgm:spPr/>
    </dgm:pt>
    <dgm:pt modelId="{60DE2A1F-991D-4359-A3BB-CA9E98E24FB2}" type="pres">
      <dgm:prSet presAssocID="{B823AF66-606C-4407-BF7C-33F23C0C5261}" presName="composite" presStyleCnt="0"/>
      <dgm:spPr/>
    </dgm:pt>
    <dgm:pt modelId="{2817C993-307B-42AA-BB05-4A158106F6EC}" type="pres">
      <dgm:prSet presAssocID="{B823AF66-606C-4407-BF7C-33F23C0C526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EFBB9-D76D-4F26-8951-E0C168D4EF68}" type="pres">
      <dgm:prSet presAssocID="{B823AF66-606C-4407-BF7C-33F23C0C5261}" presName="descendantText" presStyleLbl="alignAcc1" presStyleIdx="2" presStyleCnt="4" custScaleX="98451" custScaleY="162117" custLinFactNeighborX="537" custLinFactNeighborY="-1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1D445-F0AA-4E38-825E-9EFBA9B406C0}" type="pres">
      <dgm:prSet presAssocID="{272CE361-3930-454B-BE6B-27DB5056AE08}" presName="sp" presStyleCnt="0"/>
      <dgm:spPr/>
    </dgm:pt>
    <dgm:pt modelId="{39DD1BEF-CA39-44D9-9802-E396966895F4}" type="pres">
      <dgm:prSet presAssocID="{D805ABE7-B3AF-454E-9CDD-30D453C325B9}" presName="composite" presStyleCnt="0"/>
      <dgm:spPr/>
    </dgm:pt>
    <dgm:pt modelId="{B08B76CC-E9B7-4881-86F2-23F8EC73617C}" type="pres">
      <dgm:prSet presAssocID="{D805ABE7-B3AF-454E-9CDD-30D453C325B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1BA75-EF57-404C-880B-B4355BD28D9E}" type="pres">
      <dgm:prSet presAssocID="{D805ABE7-B3AF-454E-9CDD-30D453C325B9}" presName="descendantText" presStyleLbl="alignAcc1" presStyleIdx="3" presStyleCnt="4" custScaleX="98233" custScaleY="15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690FA-8B85-4A56-BA23-96B0318C8C09}" type="presOf" srcId="{EAB19521-78B0-40D5-9B49-148820FB279B}" destId="{8029C5F6-17E2-413D-BF0D-E69F5FD44A77}" srcOrd="0" destOrd="0" presId="urn:microsoft.com/office/officeart/2005/8/layout/chevron2"/>
    <dgm:cxn modelId="{B939BD49-AC64-402E-8135-6FA550773A94}" type="presOf" srcId="{1567E4E8-3D9B-4A54-BD77-2A24E8A7C129}" destId="{106EFBB9-D76D-4F26-8951-E0C168D4EF68}" srcOrd="0" destOrd="3" presId="urn:microsoft.com/office/officeart/2005/8/layout/chevron2"/>
    <dgm:cxn modelId="{E7BA3630-DB3D-4B0F-8834-F8AACDFC36E5}" type="presOf" srcId="{B823AF66-606C-4407-BF7C-33F23C0C5261}" destId="{2817C993-307B-42AA-BB05-4A158106F6EC}" srcOrd="0" destOrd="0" presId="urn:microsoft.com/office/officeart/2005/8/layout/chevron2"/>
    <dgm:cxn modelId="{648BA2BD-6621-453B-A076-287E21DCA270}" type="presOf" srcId="{66A3360F-97C5-4324-AFA5-2071FA5F3C88}" destId="{1EF32D8C-D854-4ED3-B8E7-C7BDD93593F7}" srcOrd="0" destOrd="0" presId="urn:microsoft.com/office/officeart/2005/8/layout/chevron2"/>
    <dgm:cxn modelId="{CC0612BB-3079-455A-B1A6-49D58F10F4A5}" srcId="{C869B7A7-EBCB-4C0B-8652-251113A3B464}" destId="{B823AF66-606C-4407-BF7C-33F23C0C5261}" srcOrd="2" destOrd="0" parTransId="{159BC08C-AA8A-4AC6-92FB-7CC440585C8B}" sibTransId="{272CE361-3930-454B-BE6B-27DB5056AE08}"/>
    <dgm:cxn modelId="{C8846E61-356B-44C6-93CA-EC63BAFF030C}" srcId="{B823AF66-606C-4407-BF7C-33F23C0C5261}" destId="{0EF26484-A2F0-4360-82FC-33546E85D43B}" srcOrd="0" destOrd="0" parTransId="{2711A837-0EB7-4B0D-BA01-835E5E51BA96}" sibTransId="{4814FCDA-07C9-4151-83A3-FE0A5E1819E1}"/>
    <dgm:cxn modelId="{FDAD06F9-8BCF-4DB8-8CF3-D3F8728E189C}" type="presOf" srcId="{C869B7A7-EBCB-4C0B-8652-251113A3B464}" destId="{D8B3BBDA-2360-4EC3-BC37-4C3C20EDF7D5}" srcOrd="0" destOrd="0" presId="urn:microsoft.com/office/officeart/2005/8/layout/chevron2"/>
    <dgm:cxn modelId="{8F2EAC87-9EC0-465A-99AE-0D2476B37589}" srcId="{B823AF66-606C-4407-BF7C-33F23C0C5261}" destId="{63CF2131-A3B6-406B-B9C0-C704DC39DF4F}" srcOrd="2" destOrd="0" parTransId="{03C90B9F-7397-4FA5-B8D7-D83F0BBE4D83}" sibTransId="{FA84CA6D-2423-4082-A034-85DDC4861D73}"/>
    <dgm:cxn modelId="{D23C376C-4F4C-4FD5-900E-53BA29CDF0E4}" type="presOf" srcId="{63CF2131-A3B6-406B-B9C0-C704DC39DF4F}" destId="{106EFBB9-D76D-4F26-8951-E0C168D4EF68}" srcOrd="0" destOrd="2" presId="urn:microsoft.com/office/officeart/2005/8/layout/chevron2"/>
    <dgm:cxn modelId="{B69F7C35-944A-4173-944E-DD3E623F9A05}" type="presOf" srcId="{2365DA36-16FC-477B-87CB-5F3B228D22DD}" destId="{106EFBB9-D76D-4F26-8951-E0C168D4EF68}" srcOrd="0" destOrd="1" presId="urn:microsoft.com/office/officeart/2005/8/layout/chevron2"/>
    <dgm:cxn modelId="{A8869D6E-3B40-4503-BEBB-E0A4EED3D98B}" srcId="{C869B7A7-EBCB-4C0B-8652-251113A3B464}" destId="{EAB19521-78B0-40D5-9B49-148820FB279B}" srcOrd="0" destOrd="0" parTransId="{F976CC14-F563-432E-A383-A5B1B1ECC609}" sibTransId="{74E49FB7-8BED-49C7-BD19-3EAD91D46958}"/>
    <dgm:cxn modelId="{2871828E-7FAD-4469-A108-2A6BEAD57CA0}" srcId="{C869B7A7-EBCB-4C0B-8652-251113A3B464}" destId="{2D36834A-CB43-4209-ABC3-DF8A064907B0}" srcOrd="1" destOrd="0" parTransId="{EA53DC73-A006-447F-8A54-1D481B11974D}" sibTransId="{B85D939E-0100-4BC6-B9CA-8B3E6D799ADF}"/>
    <dgm:cxn modelId="{ABE4A068-16E4-4718-8AF5-E6D7B43C1FD5}" srcId="{2D36834A-CB43-4209-ABC3-DF8A064907B0}" destId="{281D1EE8-F7DA-416B-A65C-F7C8E0FA4E90}" srcOrd="0" destOrd="0" parTransId="{71958CED-7BBB-4268-B5FA-DE30CEF5B55E}" sibTransId="{19A9C696-DB92-4EEF-9325-B3BDA952B396}"/>
    <dgm:cxn modelId="{75CC4AD4-3DEC-40C5-8E00-B6D6DEC72521}" type="presOf" srcId="{2D36834A-CB43-4209-ABC3-DF8A064907B0}" destId="{7BCDB27C-6A1A-4D5E-B488-E63155E8DB42}" srcOrd="0" destOrd="0" presId="urn:microsoft.com/office/officeart/2005/8/layout/chevron2"/>
    <dgm:cxn modelId="{DDE02B8A-EB20-439D-97CE-39B0FA6C90A8}" srcId="{D805ABE7-B3AF-454E-9CDD-30D453C325B9}" destId="{BE172DFB-2A38-4D5A-BAF8-14129D32C804}" srcOrd="1" destOrd="0" parTransId="{303E175A-04D0-429A-AA63-015AC6CDFDFF}" sibTransId="{AD28A4BA-EE19-4E01-9B2C-E5A425C1EF96}"/>
    <dgm:cxn modelId="{15AA9468-DF26-4F08-A0C6-0A157BA98749}" type="presOf" srcId="{D805ABE7-B3AF-454E-9CDD-30D453C325B9}" destId="{B08B76CC-E9B7-4881-86F2-23F8EC73617C}" srcOrd="0" destOrd="0" presId="urn:microsoft.com/office/officeart/2005/8/layout/chevron2"/>
    <dgm:cxn modelId="{F36FCFDE-9CB0-42DF-A961-30F9AD4C5E8C}" srcId="{B823AF66-606C-4407-BF7C-33F23C0C5261}" destId="{1567E4E8-3D9B-4A54-BD77-2A24E8A7C129}" srcOrd="3" destOrd="0" parTransId="{886CB376-4066-40F9-A889-2A66AB7DC83D}" sibTransId="{999DDF67-573B-4EB1-91CE-EF7CE0A50FF0}"/>
    <dgm:cxn modelId="{41BB4DD8-805E-4480-B37E-D1EA731526DE}" srcId="{D805ABE7-B3AF-454E-9CDD-30D453C325B9}" destId="{E3204E58-6A3C-40DD-9A3C-020B59E3DA01}" srcOrd="0" destOrd="0" parTransId="{4CA9A785-2153-47BB-AB82-9815965249C4}" sibTransId="{DD16967E-31E1-4B66-AC69-BA9E37573CD3}"/>
    <dgm:cxn modelId="{83026AC2-0749-4CB5-BDA8-32378310D485}" type="presOf" srcId="{0EF26484-A2F0-4360-82FC-33546E85D43B}" destId="{106EFBB9-D76D-4F26-8951-E0C168D4EF68}" srcOrd="0" destOrd="0" presId="urn:microsoft.com/office/officeart/2005/8/layout/chevron2"/>
    <dgm:cxn modelId="{7AF86327-E66B-4888-87A8-72CDCCE8F360}" srcId="{B823AF66-606C-4407-BF7C-33F23C0C5261}" destId="{2365DA36-16FC-477B-87CB-5F3B228D22DD}" srcOrd="1" destOrd="0" parTransId="{4A998A31-96CA-43EF-8B81-F94C018A7936}" sibTransId="{CC9379CE-5082-435A-AC80-1AC527D44992}"/>
    <dgm:cxn modelId="{EA491BC2-B18E-4F3B-8EC4-42B8FCC3F823}" type="presOf" srcId="{281D1EE8-F7DA-416B-A65C-F7C8E0FA4E90}" destId="{D599BB20-A3B9-418F-8B8E-814E30067E3A}" srcOrd="0" destOrd="0" presId="urn:microsoft.com/office/officeart/2005/8/layout/chevron2"/>
    <dgm:cxn modelId="{E84CE313-E465-4C70-B0DF-27D67B8E511C}" srcId="{EAB19521-78B0-40D5-9B49-148820FB279B}" destId="{66A3360F-97C5-4324-AFA5-2071FA5F3C88}" srcOrd="0" destOrd="0" parTransId="{3D1927BD-E8D1-448E-B29E-86A86AE6F6A5}" sibTransId="{AC1437B8-E447-4EC4-87E1-10138B033786}"/>
    <dgm:cxn modelId="{52DE7786-A588-4295-8850-1B6247CC61C3}" type="presOf" srcId="{E3204E58-6A3C-40DD-9A3C-020B59E3DA01}" destId="{1AB1BA75-EF57-404C-880B-B4355BD28D9E}" srcOrd="0" destOrd="0" presId="urn:microsoft.com/office/officeart/2005/8/layout/chevron2"/>
    <dgm:cxn modelId="{A8556D0E-EDB4-4BA5-AC7D-2DF54C185792}" srcId="{C869B7A7-EBCB-4C0B-8652-251113A3B464}" destId="{D805ABE7-B3AF-454E-9CDD-30D453C325B9}" srcOrd="3" destOrd="0" parTransId="{D7CB49A6-FC57-4AC3-9E35-F7D11BB7AB57}" sibTransId="{D148A766-5D56-4E87-BFE0-761CE96413A1}"/>
    <dgm:cxn modelId="{2749DCA2-1054-4DDE-86D3-E1FD6B121567}" type="presOf" srcId="{BE172DFB-2A38-4D5A-BAF8-14129D32C804}" destId="{1AB1BA75-EF57-404C-880B-B4355BD28D9E}" srcOrd="0" destOrd="1" presId="urn:microsoft.com/office/officeart/2005/8/layout/chevron2"/>
    <dgm:cxn modelId="{6B2D2E15-2211-43C9-9A2D-7981CFDA1A5D}" type="presParOf" srcId="{D8B3BBDA-2360-4EC3-BC37-4C3C20EDF7D5}" destId="{E75D1F4F-A5D8-41AB-B144-5031844282BE}" srcOrd="0" destOrd="0" presId="urn:microsoft.com/office/officeart/2005/8/layout/chevron2"/>
    <dgm:cxn modelId="{D2B2B3F2-4BC2-46A5-BF39-ADCD8C82E7D1}" type="presParOf" srcId="{E75D1F4F-A5D8-41AB-B144-5031844282BE}" destId="{8029C5F6-17E2-413D-BF0D-E69F5FD44A77}" srcOrd="0" destOrd="0" presId="urn:microsoft.com/office/officeart/2005/8/layout/chevron2"/>
    <dgm:cxn modelId="{470B1DD5-1CD4-44D5-9714-5FEB2B8849F3}" type="presParOf" srcId="{E75D1F4F-A5D8-41AB-B144-5031844282BE}" destId="{1EF32D8C-D854-4ED3-B8E7-C7BDD93593F7}" srcOrd="1" destOrd="0" presId="urn:microsoft.com/office/officeart/2005/8/layout/chevron2"/>
    <dgm:cxn modelId="{9370D889-F6E4-4F19-9D49-EAC86B8A2770}" type="presParOf" srcId="{D8B3BBDA-2360-4EC3-BC37-4C3C20EDF7D5}" destId="{6AC0A487-4674-477F-A24D-30C0C376F8AF}" srcOrd="1" destOrd="0" presId="urn:microsoft.com/office/officeart/2005/8/layout/chevron2"/>
    <dgm:cxn modelId="{9B7A9B44-91EE-4B38-90F3-E0D5202FDD6A}" type="presParOf" srcId="{D8B3BBDA-2360-4EC3-BC37-4C3C20EDF7D5}" destId="{3DEFB403-ACC9-489C-8796-B36539BB79BC}" srcOrd="2" destOrd="0" presId="urn:microsoft.com/office/officeart/2005/8/layout/chevron2"/>
    <dgm:cxn modelId="{461F25A3-551F-4A8F-8741-37151DEFE5CC}" type="presParOf" srcId="{3DEFB403-ACC9-489C-8796-B36539BB79BC}" destId="{7BCDB27C-6A1A-4D5E-B488-E63155E8DB42}" srcOrd="0" destOrd="0" presId="urn:microsoft.com/office/officeart/2005/8/layout/chevron2"/>
    <dgm:cxn modelId="{DAD60388-991B-4A61-A128-3193EA64D389}" type="presParOf" srcId="{3DEFB403-ACC9-489C-8796-B36539BB79BC}" destId="{D599BB20-A3B9-418F-8B8E-814E30067E3A}" srcOrd="1" destOrd="0" presId="urn:microsoft.com/office/officeart/2005/8/layout/chevron2"/>
    <dgm:cxn modelId="{5F22A9A4-FCCE-47A0-BCB6-3E30F2718C18}" type="presParOf" srcId="{D8B3BBDA-2360-4EC3-BC37-4C3C20EDF7D5}" destId="{D3CC59EF-1429-467D-978A-F67866D5FFE7}" srcOrd="3" destOrd="0" presId="urn:microsoft.com/office/officeart/2005/8/layout/chevron2"/>
    <dgm:cxn modelId="{1A4B94F4-AD07-481A-BE16-046CE55CCA15}" type="presParOf" srcId="{D8B3BBDA-2360-4EC3-BC37-4C3C20EDF7D5}" destId="{60DE2A1F-991D-4359-A3BB-CA9E98E24FB2}" srcOrd="4" destOrd="0" presId="urn:microsoft.com/office/officeart/2005/8/layout/chevron2"/>
    <dgm:cxn modelId="{384C74EF-CFC0-49E0-8853-8A35AA920F15}" type="presParOf" srcId="{60DE2A1F-991D-4359-A3BB-CA9E98E24FB2}" destId="{2817C993-307B-42AA-BB05-4A158106F6EC}" srcOrd="0" destOrd="0" presId="urn:microsoft.com/office/officeart/2005/8/layout/chevron2"/>
    <dgm:cxn modelId="{9E8A911D-DCF3-4D67-A51F-A34C087537DC}" type="presParOf" srcId="{60DE2A1F-991D-4359-A3BB-CA9E98E24FB2}" destId="{106EFBB9-D76D-4F26-8951-E0C168D4EF68}" srcOrd="1" destOrd="0" presId="urn:microsoft.com/office/officeart/2005/8/layout/chevron2"/>
    <dgm:cxn modelId="{4000ACA6-C095-4B2F-B17B-2C5D41B296FA}" type="presParOf" srcId="{D8B3BBDA-2360-4EC3-BC37-4C3C20EDF7D5}" destId="{62C1D445-F0AA-4E38-825E-9EFBA9B406C0}" srcOrd="5" destOrd="0" presId="urn:microsoft.com/office/officeart/2005/8/layout/chevron2"/>
    <dgm:cxn modelId="{A9E83C7C-03BA-43D3-8A5E-657C90311E5B}" type="presParOf" srcId="{D8B3BBDA-2360-4EC3-BC37-4C3C20EDF7D5}" destId="{39DD1BEF-CA39-44D9-9802-E396966895F4}" srcOrd="6" destOrd="0" presId="urn:microsoft.com/office/officeart/2005/8/layout/chevron2"/>
    <dgm:cxn modelId="{0C3CE706-162F-4D36-AB01-1559CEB5F110}" type="presParOf" srcId="{39DD1BEF-CA39-44D9-9802-E396966895F4}" destId="{B08B76CC-E9B7-4881-86F2-23F8EC73617C}" srcOrd="0" destOrd="0" presId="urn:microsoft.com/office/officeart/2005/8/layout/chevron2"/>
    <dgm:cxn modelId="{6FD0025E-BE77-4A08-8A76-30D04280196A}" type="presParOf" srcId="{39DD1BEF-CA39-44D9-9802-E396966895F4}" destId="{1AB1BA75-EF57-404C-880B-B4355BD28D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EF1C0-4605-419E-BE60-C90BFE2924C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B54BBF5-9FC9-4D80-A0A0-009967048D32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ru-RU" altLang="ru-RU" sz="1800" dirty="0">
              <a:latin typeface="Times New Roman" pitchFamily="18" charset="0"/>
              <a:cs typeface="Times New Roman" pitchFamily="18" charset="0"/>
            </a:rPr>
            <a:t>Учебный модуль «Психолого-педагогические основы инклюзивного образования» для студентов, обучающихся по всем педагогическим специальностям.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8C7D6CF-4CC6-4414-88C8-3D15E19F8F1E}" type="parTrans" cxnId="{6F0CDE38-99B9-493F-9EE3-9C23C9013319}">
      <dgm:prSet/>
      <dgm:spPr/>
      <dgm:t>
        <a:bodyPr/>
        <a:lstStyle/>
        <a:p>
          <a:endParaRPr lang="ru-RU"/>
        </a:p>
      </dgm:t>
    </dgm:pt>
    <dgm:pt modelId="{5AA5D6B4-1D46-44EF-B2B5-A8A624846289}" type="sibTrans" cxnId="{6F0CDE38-99B9-493F-9EE3-9C23C9013319}">
      <dgm:prSet/>
      <dgm:spPr/>
      <dgm:t>
        <a:bodyPr/>
        <a:lstStyle/>
        <a:p>
          <a:endParaRPr lang="ru-RU"/>
        </a:p>
      </dgm:t>
    </dgm:pt>
    <dgm:pt modelId="{C1EA9649-A7D5-48BF-B835-29803B75B088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ru-RU" altLang="ru-RU" sz="1800" dirty="0">
              <a:latin typeface="Times New Roman" pitchFamily="18" charset="0"/>
              <a:cs typeface="Times New Roman" pitchFamily="18" charset="0"/>
            </a:rPr>
            <a:t>рограмма повышения квалификации преподавателей  университета «Инклюзивное обучение студентов с ограниченными возможностями здоровья».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9A8B716-AC87-42CC-BD24-03CCCEEDD666}" type="parTrans" cxnId="{A921392F-B7A0-4B8F-9701-28B17F4488E9}">
      <dgm:prSet/>
      <dgm:spPr/>
      <dgm:t>
        <a:bodyPr/>
        <a:lstStyle/>
        <a:p>
          <a:endParaRPr lang="ru-RU"/>
        </a:p>
      </dgm:t>
    </dgm:pt>
    <dgm:pt modelId="{23AA9E70-FA7C-49FA-A7B8-BFA2B278EC4D}" type="sibTrans" cxnId="{A921392F-B7A0-4B8F-9701-28B17F4488E9}">
      <dgm:prSet/>
      <dgm:spPr/>
      <dgm:t>
        <a:bodyPr/>
        <a:lstStyle/>
        <a:p>
          <a:endParaRPr lang="ru-RU"/>
        </a:p>
      </dgm:t>
    </dgm:pt>
    <dgm:pt modelId="{822A6C52-03A4-43E7-9D64-DC717510C7C3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ru-RU" alt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Тематическая страница на сайте университета «Доступная среда»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http://www.narfu.ru/inclusive-education/)</a:t>
          </a:r>
          <a:endParaRPr lang="ru-RU" altLang="ru-RU" sz="1800" b="1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068EA2-5C6D-418C-9F73-2CAD279CC9FA}" type="parTrans" cxnId="{3F1CFCB5-340E-49AE-A92C-E4149652B4DD}">
      <dgm:prSet/>
      <dgm:spPr/>
      <dgm:t>
        <a:bodyPr/>
        <a:lstStyle/>
        <a:p>
          <a:endParaRPr lang="ru-RU"/>
        </a:p>
      </dgm:t>
    </dgm:pt>
    <dgm:pt modelId="{B8E89F08-40D2-4D1F-8ECF-B3D8AB2F18D1}" type="sibTrans" cxnId="{3F1CFCB5-340E-49AE-A92C-E4149652B4DD}">
      <dgm:prSet/>
      <dgm:spPr/>
      <dgm:t>
        <a:bodyPr/>
        <a:lstStyle/>
        <a:p>
          <a:endParaRPr lang="ru-RU"/>
        </a:p>
      </dgm:t>
    </dgm:pt>
    <dgm:pt modelId="{1C3565CC-2149-4E15-AA42-03117FD63DCB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ru-RU" sz="1800" dirty="0">
              <a:latin typeface="Times New Roman" pitchFamily="18" charset="0"/>
              <a:cs typeface="Times New Roman" pitchFamily="18" charset="0"/>
            </a:rPr>
            <a:t>Адаптированные образовательные программы для студентов с ограниченными возможностями здоровья </a:t>
          </a:r>
        </a:p>
      </dgm:t>
    </dgm:pt>
    <dgm:pt modelId="{16B3E88E-7911-4619-9CFC-2C37AC361A6E}" type="parTrans" cxnId="{276B59AB-99FA-4AF4-B8B9-F69A596E0A2D}">
      <dgm:prSet/>
      <dgm:spPr/>
      <dgm:t>
        <a:bodyPr/>
        <a:lstStyle/>
        <a:p>
          <a:endParaRPr lang="ru-RU"/>
        </a:p>
      </dgm:t>
    </dgm:pt>
    <dgm:pt modelId="{B2A551BE-3AAA-4079-991C-044E8D2323F0}" type="sibTrans" cxnId="{276B59AB-99FA-4AF4-B8B9-F69A596E0A2D}">
      <dgm:prSet/>
      <dgm:spPr/>
      <dgm:t>
        <a:bodyPr/>
        <a:lstStyle/>
        <a:p>
          <a:endParaRPr lang="ru-RU"/>
        </a:p>
      </dgm:t>
    </dgm:pt>
    <dgm:pt modelId="{6CE23D35-7B1D-4AAC-BD75-F0554542E2DF}">
      <dgm:prSet custT="1"/>
      <dgm:spPr/>
      <dgm:t>
        <a:bodyPr/>
        <a:lstStyle/>
        <a:p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Аспирантура «Коррекционная психология»</a:t>
          </a:r>
        </a:p>
      </dgm:t>
    </dgm:pt>
    <dgm:pt modelId="{B3ADEE17-FD7D-4763-8B56-E15D5FA4C5C0}" type="parTrans" cxnId="{FA87C77F-AA77-472E-A097-B9070D873328}">
      <dgm:prSet/>
      <dgm:spPr/>
      <dgm:t>
        <a:bodyPr/>
        <a:lstStyle/>
        <a:p>
          <a:endParaRPr lang="ru-RU"/>
        </a:p>
      </dgm:t>
    </dgm:pt>
    <dgm:pt modelId="{4C7D9E41-47B0-4A0B-95B4-BF4158B56CD7}" type="sibTrans" cxnId="{FA87C77F-AA77-472E-A097-B9070D873328}">
      <dgm:prSet/>
      <dgm:spPr/>
      <dgm:t>
        <a:bodyPr/>
        <a:lstStyle/>
        <a:p>
          <a:endParaRPr lang="ru-RU"/>
        </a:p>
      </dgm:t>
    </dgm:pt>
    <dgm:pt modelId="{575A1BF9-B861-494E-8830-01937B1B329F}" type="pres">
      <dgm:prSet presAssocID="{1DCEF1C0-4605-419E-BE60-C90BFE292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65060-40F5-46BD-BEF1-8E9CF6BD72BB}" type="pres">
      <dgm:prSet presAssocID="{0B54BBF5-9FC9-4D80-A0A0-009967048D32}" presName="parentText" presStyleLbl="node1" presStyleIdx="0" presStyleCnt="5" custScaleY="76565" custLinFactNeighborY="-24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D8A9-C359-48C0-B249-7B9F769E6D16}" type="pres">
      <dgm:prSet presAssocID="{5AA5D6B4-1D46-44EF-B2B5-A8A624846289}" presName="spacer" presStyleCnt="0"/>
      <dgm:spPr/>
    </dgm:pt>
    <dgm:pt modelId="{24F4989D-ED55-42B5-8DC8-FA74021F0D2A}" type="pres">
      <dgm:prSet presAssocID="{C1EA9649-A7D5-48BF-B835-29803B75B088}" presName="parentText" presStyleLbl="node1" presStyleIdx="1" presStyleCnt="5" custScaleY="46960" custLinFactNeighborX="2414" custLinFactNeighborY="-214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6AD87-92AF-40BA-A186-5FD946211B54}" type="pres">
      <dgm:prSet presAssocID="{23AA9E70-FA7C-49FA-A7B8-BFA2B278EC4D}" presName="spacer" presStyleCnt="0"/>
      <dgm:spPr/>
    </dgm:pt>
    <dgm:pt modelId="{B7BEE086-53FB-41E3-A756-B95565690BEE}" type="pres">
      <dgm:prSet presAssocID="{822A6C52-03A4-43E7-9D64-DC717510C7C3}" presName="parentText" presStyleLbl="node1" presStyleIdx="2" presStyleCnt="5" custScaleY="73635" custLinFactNeighborY="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89B53-8599-422D-AB76-90E34F575A8A}" type="pres">
      <dgm:prSet presAssocID="{B8E89F08-40D2-4D1F-8ECF-B3D8AB2F18D1}" presName="spacer" presStyleCnt="0"/>
      <dgm:spPr/>
    </dgm:pt>
    <dgm:pt modelId="{17AD91F0-B12A-4547-B501-D062D1421E9B}" type="pres">
      <dgm:prSet presAssocID="{1C3565CC-2149-4E15-AA42-03117FD63DCB}" presName="parentText" presStyleLbl="node1" presStyleIdx="3" presStyleCnt="5" custLinFactNeighborX="-427" custLinFactNeighborY="175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539DF-C6FC-4BA1-B5B7-1C3E8F9D1169}" type="pres">
      <dgm:prSet presAssocID="{B2A551BE-3AAA-4079-991C-044E8D2323F0}" presName="spacer" presStyleCnt="0"/>
      <dgm:spPr/>
    </dgm:pt>
    <dgm:pt modelId="{8A92EB7F-F824-4EE5-98AE-A65CCEBAEFC8}" type="pres">
      <dgm:prSet presAssocID="{6CE23D35-7B1D-4AAC-BD75-F0554542E2DF}" presName="parentText" presStyleLbl="node1" presStyleIdx="4" presStyleCnt="5" custScaleX="100000" custScaleY="62729" custLinFactNeighborX="-427" custLinFactNeighborY="488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96B86-2326-4BF6-BA03-53E2424ECBD8}" type="presOf" srcId="{6CE23D35-7B1D-4AAC-BD75-F0554542E2DF}" destId="{8A92EB7F-F824-4EE5-98AE-A65CCEBAEFC8}" srcOrd="0" destOrd="0" presId="urn:microsoft.com/office/officeart/2005/8/layout/vList2"/>
    <dgm:cxn modelId="{57DA2628-51EE-44EC-BBF0-44A16BC4FB9C}" type="presOf" srcId="{1C3565CC-2149-4E15-AA42-03117FD63DCB}" destId="{17AD91F0-B12A-4547-B501-D062D1421E9B}" srcOrd="0" destOrd="0" presId="urn:microsoft.com/office/officeart/2005/8/layout/vList2"/>
    <dgm:cxn modelId="{E4274EA5-2010-4F08-9041-BEE47C9B3C2A}" type="presOf" srcId="{C1EA9649-A7D5-48BF-B835-29803B75B088}" destId="{24F4989D-ED55-42B5-8DC8-FA74021F0D2A}" srcOrd="0" destOrd="0" presId="urn:microsoft.com/office/officeart/2005/8/layout/vList2"/>
    <dgm:cxn modelId="{6F0CDE38-99B9-493F-9EE3-9C23C9013319}" srcId="{1DCEF1C0-4605-419E-BE60-C90BFE2924CC}" destId="{0B54BBF5-9FC9-4D80-A0A0-009967048D32}" srcOrd="0" destOrd="0" parTransId="{18C7D6CF-4CC6-4414-88C8-3D15E19F8F1E}" sibTransId="{5AA5D6B4-1D46-44EF-B2B5-A8A624846289}"/>
    <dgm:cxn modelId="{4ACD8C5D-9495-437E-ABC6-046C61A2D341}" type="presOf" srcId="{822A6C52-03A4-43E7-9D64-DC717510C7C3}" destId="{B7BEE086-53FB-41E3-A756-B95565690BEE}" srcOrd="0" destOrd="0" presId="urn:microsoft.com/office/officeart/2005/8/layout/vList2"/>
    <dgm:cxn modelId="{3F1CFCB5-340E-49AE-A92C-E4149652B4DD}" srcId="{1DCEF1C0-4605-419E-BE60-C90BFE2924CC}" destId="{822A6C52-03A4-43E7-9D64-DC717510C7C3}" srcOrd="2" destOrd="0" parTransId="{36068EA2-5C6D-418C-9F73-2CAD279CC9FA}" sibTransId="{B8E89F08-40D2-4D1F-8ECF-B3D8AB2F18D1}"/>
    <dgm:cxn modelId="{276B59AB-99FA-4AF4-B8B9-F69A596E0A2D}" srcId="{1DCEF1C0-4605-419E-BE60-C90BFE2924CC}" destId="{1C3565CC-2149-4E15-AA42-03117FD63DCB}" srcOrd="3" destOrd="0" parTransId="{16B3E88E-7911-4619-9CFC-2C37AC361A6E}" sibTransId="{B2A551BE-3AAA-4079-991C-044E8D2323F0}"/>
    <dgm:cxn modelId="{A921392F-B7A0-4B8F-9701-28B17F4488E9}" srcId="{1DCEF1C0-4605-419E-BE60-C90BFE2924CC}" destId="{C1EA9649-A7D5-48BF-B835-29803B75B088}" srcOrd="1" destOrd="0" parTransId="{59A8B716-AC87-42CC-BD24-03CCCEEDD666}" sibTransId="{23AA9E70-FA7C-49FA-A7B8-BFA2B278EC4D}"/>
    <dgm:cxn modelId="{FA87C77F-AA77-472E-A097-B9070D873328}" srcId="{1DCEF1C0-4605-419E-BE60-C90BFE2924CC}" destId="{6CE23D35-7B1D-4AAC-BD75-F0554542E2DF}" srcOrd="4" destOrd="0" parTransId="{B3ADEE17-FD7D-4763-8B56-E15D5FA4C5C0}" sibTransId="{4C7D9E41-47B0-4A0B-95B4-BF4158B56CD7}"/>
    <dgm:cxn modelId="{4EE6E88A-428E-451C-8F25-DB473B1E5AC3}" type="presOf" srcId="{1DCEF1C0-4605-419E-BE60-C90BFE2924CC}" destId="{575A1BF9-B861-494E-8830-01937B1B329F}" srcOrd="0" destOrd="0" presId="urn:microsoft.com/office/officeart/2005/8/layout/vList2"/>
    <dgm:cxn modelId="{326849E4-127B-48CB-B34A-1425B5C38743}" type="presOf" srcId="{0B54BBF5-9FC9-4D80-A0A0-009967048D32}" destId="{EE365060-40F5-46BD-BEF1-8E9CF6BD72BB}" srcOrd="0" destOrd="0" presId="urn:microsoft.com/office/officeart/2005/8/layout/vList2"/>
    <dgm:cxn modelId="{15D9C17E-F92A-4C51-A110-C0426F7C9011}" type="presParOf" srcId="{575A1BF9-B861-494E-8830-01937B1B329F}" destId="{EE365060-40F5-46BD-BEF1-8E9CF6BD72BB}" srcOrd="0" destOrd="0" presId="urn:microsoft.com/office/officeart/2005/8/layout/vList2"/>
    <dgm:cxn modelId="{E7216069-F824-4A19-9DE6-CBA969607FF7}" type="presParOf" srcId="{575A1BF9-B861-494E-8830-01937B1B329F}" destId="{049DD8A9-C359-48C0-B249-7B9F769E6D16}" srcOrd="1" destOrd="0" presId="urn:microsoft.com/office/officeart/2005/8/layout/vList2"/>
    <dgm:cxn modelId="{6AE17B44-A9A1-44F9-AB6D-456EF2700653}" type="presParOf" srcId="{575A1BF9-B861-494E-8830-01937B1B329F}" destId="{24F4989D-ED55-42B5-8DC8-FA74021F0D2A}" srcOrd="2" destOrd="0" presId="urn:microsoft.com/office/officeart/2005/8/layout/vList2"/>
    <dgm:cxn modelId="{16762F8E-F5BE-40A6-9E5A-C13C0BB165E7}" type="presParOf" srcId="{575A1BF9-B861-494E-8830-01937B1B329F}" destId="{8896AD87-92AF-40BA-A186-5FD946211B54}" srcOrd="3" destOrd="0" presId="urn:microsoft.com/office/officeart/2005/8/layout/vList2"/>
    <dgm:cxn modelId="{D0511C63-B19C-43F9-8B5F-2D285CBBB2E9}" type="presParOf" srcId="{575A1BF9-B861-494E-8830-01937B1B329F}" destId="{B7BEE086-53FB-41E3-A756-B95565690BEE}" srcOrd="4" destOrd="0" presId="urn:microsoft.com/office/officeart/2005/8/layout/vList2"/>
    <dgm:cxn modelId="{28A8957C-EE8B-4940-BC04-737E0B3A58AA}" type="presParOf" srcId="{575A1BF9-B861-494E-8830-01937B1B329F}" destId="{2D389B53-8599-422D-AB76-90E34F575A8A}" srcOrd="5" destOrd="0" presId="urn:microsoft.com/office/officeart/2005/8/layout/vList2"/>
    <dgm:cxn modelId="{96393C47-8EF9-4982-A280-ABB467F261C8}" type="presParOf" srcId="{575A1BF9-B861-494E-8830-01937B1B329F}" destId="{17AD91F0-B12A-4547-B501-D062D1421E9B}" srcOrd="6" destOrd="0" presId="urn:microsoft.com/office/officeart/2005/8/layout/vList2"/>
    <dgm:cxn modelId="{A2AEAE05-DE0B-4F85-9835-F135771DDC4F}" type="presParOf" srcId="{575A1BF9-B861-494E-8830-01937B1B329F}" destId="{1B1539DF-C6FC-4BA1-B5B7-1C3E8F9D1169}" srcOrd="7" destOrd="0" presId="urn:microsoft.com/office/officeart/2005/8/layout/vList2"/>
    <dgm:cxn modelId="{E630AD39-F14C-4EF6-9D6B-EF806EBD4A13}" type="presParOf" srcId="{575A1BF9-B861-494E-8830-01937B1B329F}" destId="{8A92EB7F-F824-4EE5-98AE-A65CCEBAEF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9C5F6-17E2-413D-BF0D-E69F5FD44A77}">
      <dsp:nvSpPr>
        <dsp:cNvPr id="0" name=""/>
        <dsp:cNvSpPr/>
      </dsp:nvSpPr>
      <dsp:spPr>
        <a:xfrm rot="5400000">
          <a:off x="-199389" y="228283"/>
          <a:ext cx="1329261" cy="930482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9389" y="228283"/>
        <a:ext cx="1329261" cy="930482"/>
      </dsp:txXfrm>
    </dsp:sp>
    <dsp:sp modelId="{1EF32D8C-D854-4ED3-B8E7-C7BDD93593F7}">
      <dsp:nvSpPr>
        <dsp:cNvPr id="0" name=""/>
        <dsp:cNvSpPr/>
      </dsp:nvSpPr>
      <dsp:spPr>
        <a:xfrm rot="5400000">
          <a:off x="4063183" y="-3025081"/>
          <a:ext cx="613367" cy="6950077"/>
        </a:xfrm>
        <a:prstGeom prst="round2Same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44.03.03 Специальное (дефектологическое) образование, профиль «Дошкольная дефектология»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5400000">
        <a:off x="4063183" y="-3025081"/>
        <a:ext cx="613367" cy="6950077"/>
      </dsp:txXfrm>
    </dsp:sp>
    <dsp:sp modelId="{7BCDB27C-6A1A-4D5E-B488-E63155E8DB42}">
      <dsp:nvSpPr>
        <dsp:cNvPr id="0" name=""/>
        <dsp:cNvSpPr/>
      </dsp:nvSpPr>
      <dsp:spPr>
        <a:xfrm rot="5400000">
          <a:off x="-199389" y="1435224"/>
          <a:ext cx="1329261" cy="930482"/>
        </a:xfrm>
        <a:prstGeom prst="chevron">
          <a:avLst/>
        </a:prstGeom>
        <a:solidFill>
          <a:schemeClr val="bg1">
            <a:alpha val="76667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9389" y="1435224"/>
        <a:ext cx="1329261" cy="930482"/>
      </dsp:txXfrm>
    </dsp:sp>
    <dsp:sp modelId="{D599BB20-A3B9-418F-8B8E-814E30067E3A}">
      <dsp:nvSpPr>
        <dsp:cNvPr id="0" name=""/>
        <dsp:cNvSpPr/>
      </dsp:nvSpPr>
      <dsp:spPr>
        <a:xfrm rot="5400000">
          <a:off x="3966746" y="-1770809"/>
          <a:ext cx="877550" cy="68773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44.03.03 Специальное (дефектологическое) образование, профиль  «Логопедия»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3966746" y="-1770809"/>
        <a:ext cx="877550" cy="6877309"/>
      </dsp:txXfrm>
    </dsp:sp>
    <dsp:sp modelId="{2817C993-307B-42AA-BB05-4A158106F6EC}">
      <dsp:nvSpPr>
        <dsp:cNvPr id="0" name=""/>
        <dsp:cNvSpPr/>
      </dsp:nvSpPr>
      <dsp:spPr>
        <a:xfrm rot="5400000">
          <a:off x="-199389" y="2903751"/>
          <a:ext cx="1329261" cy="930482"/>
        </a:xfrm>
        <a:prstGeom prst="chevron">
          <a:avLst/>
        </a:prstGeom>
        <a:solidFill>
          <a:schemeClr val="bg1">
            <a:alpha val="63333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9389" y="2903751"/>
        <a:ext cx="1329261" cy="930482"/>
      </dsp:txXfrm>
    </dsp:sp>
    <dsp:sp modelId="{106EFBB9-D76D-4F26-8951-E0C168D4EF68}">
      <dsp:nvSpPr>
        <dsp:cNvPr id="0" name=""/>
        <dsp:cNvSpPr/>
      </dsp:nvSpPr>
      <dsp:spPr>
        <a:xfrm rot="5400000">
          <a:off x="3705159" y="-470420"/>
          <a:ext cx="1400723" cy="6950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44.04.03 Специальное (дефектологическое) образование, магистерская программа  «Психолого-педагогическое сопровождение инклюзивного образования в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приарктическом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регионе»»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05159" y="-470420"/>
        <a:ext cx="1400723" cy="6950077"/>
      </dsp:txXfrm>
    </dsp:sp>
    <dsp:sp modelId="{B08B76CC-E9B7-4881-86F2-23F8EC73617C}">
      <dsp:nvSpPr>
        <dsp:cNvPr id="0" name=""/>
        <dsp:cNvSpPr/>
      </dsp:nvSpPr>
      <dsp:spPr>
        <a:xfrm rot="5400000">
          <a:off x="-199389" y="4357404"/>
          <a:ext cx="1329261" cy="930482"/>
        </a:xfrm>
        <a:prstGeom prst="chevron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9389" y="4357404"/>
        <a:ext cx="1329261" cy="930482"/>
      </dsp:txXfrm>
    </dsp:sp>
    <dsp:sp modelId="{1AB1BA75-EF57-404C-880B-B4355BD28D9E}">
      <dsp:nvSpPr>
        <dsp:cNvPr id="0" name=""/>
        <dsp:cNvSpPr/>
      </dsp:nvSpPr>
      <dsp:spPr>
        <a:xfrm rot="5400000">
          <a:off x="3720034" y="1114987"/>
          <a:ext cx="1370974" cy="6950077"/>
        </a:xfrm>
        <a:prstGeom prst="round2Same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44.04.03 Специальное (дефектологическое) образование, магистерская программа  «Образование детей с сенсорными нарушениями»</a:t>
          </a:r>
          <a:endParaRPr lang="ru-RU" sz="18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 rot="5400000">
        <a:off x="3720034" y="1114987"/>
        <a:ext cx="1370974" cy="69500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9C5F6-17E2-413D-BF0D-E69F5FD44A77}">
      <dsp:nvSpPr>
        <dsp:cNvPr id="0" name=""/>
        <dsp:cNvSpPr/>
      </dsp:nvSpPr>
      <dsp:spPr>
        <a:xfrm rot="5400000">
          <a:off x="-160445" y="207018"/>
          <a:ext cx="1256991" cy="879894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60445" y="207018"/>
        <a:ext cx="1256991" cy="879894"/>
      </dsp:txXfrm>
    </dsp:sp>
    <dsp:sp modelId="{1EF32D8C-D854-4ED3-B8E7-C7BDD93593F7}">
      <dsp:nvSpPr>
        <dsp:cNvPr id="0" name=""/>
        <dsp:cNvSpPr/>
      </dsp:nvSpPr>
      <dsp:spPr>
        <a:xfrm rot="5400000">
          <a:off x="4274594" y="-3154957"/>
          <a:ext cx="580019" cy="7144598"/>
        </a:xfrm>
        <a:prstGeom prst="round2Same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44.03.03 Специальное (дефектологическое) образование, профиль «Дошкольная дефектология»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5400000">
        <a:off x="4274594" y="-3154957"/>
        <a:ext cx="580019" cy="7144598"/>
      </dsp:txXfrm>
    </dsp:sp>
    <dsp:sp modelId="{7BCDB27C-6A1A-4D5E-B488-E63155E8DB42}">
      <dsp:nvSpPr>
        <dsp:cNvPr id="0" name=""/>
        <dsp:cNvSpPr/>
      </dsp:nvSpPr>
      <dsp:spPr>
        <a:xfrm rot="5400000">
          <a:off x="-160445" y="1340276"/>
          <a:ext cx="1256991" cy="879894"/>
        </a:xfrm>
        <a:prstGeom prst="chevron">
          <a:avLst/>
        </a:prstGeom>
        <a:solidFill>
          <a:schemeClr val="bg1">
            <a:alpha val="76667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60445" y="1340276"/>
        <a:ext cx="1256991" cy="879894"/>
      </dsp:txXfrm>
    </dsp:sp>
    <dsp:sp modelId="{D599BB20-A3B9-418F-8B8E-814E30067E3A}">
      <dsp:nvSpPr>
        <dsp:cNvPr id="0" name=""/>
        <dsp:cNvSpPr/>
      </dsp:nvSpPr>
      <dsp:spPr>
        <a:xfrm rot="5400000">
          <a:off x="4121582" y="-2004139"/>
          <a:ext cx="829839" cy="712877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44.03.03 Специальное (дефектологическое) образование, профиль  «Логопедия»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4121582" y="-2004139"/>
        <a:ext cx="829839" cy="7128778"/>
      </dsp:txXfrm>
    </dsp:sp>
    <dsp:sp modelId="{2817C993-307B-42AA-BB05-4A158106F6EC}">
      <dsp:nvSpPr>
        <dsp:cNvPr id="0" name=""/>
        <dsp:cNvSpPr/>
      </dsp:nvSpPr>
      <dsp:spPr>
        <a:xfrm rot="5400000">
          <a:off x="-160445" y="2720898"/>
          <a:ext cx="1256991" cy="879894"/>
        </a:xfrm>
        <a:prstGeom prst="chevron">
          <a:avLst/>
        </a:prstGeom>
        <a:solidFill>
          <a:schemeClr val="bg1">
            <a:alpha val="63333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60445" y="2720898"/>
        <a:ext cx="1256991" cy="879894"/>
      </dsp:txXfrm>
    </dsp:sp>
    <dsp:sp modelId="{106EFBB9-D76D-4F26-8951-E0C168D4EF68}">
      <dsp:nvSpPr>
        <dsp:cNvPr id="0" name=""/>
        <dsp:cNvSpPr/>
      </dsp:nvSpPr>
      <dsp:spPr>
        <a:xfrm rot="5400000">
          <a:off x="3902320" y="-756018"/>
          <a:ext cx="1324568" cy="7144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44.04.03 Специальное (дефектологическое) образование, магистерская программа  «Логопедическая работа с лицами с нарушениями речи»»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02320" y="-756018"/>
        <a:ext cx="1324568" cy="7144598"/>
      </dsp:txXfrm>
    </dsp:sp>
    <dsp:sp modelId="{B08B76CC-E9B7-4881-86F2-23F8EC73617C}">
      <dsp:nvSpPr>
        <dsp:cNvPr id="0" name=""/>
        <dsp:cNvSpPr/>
      </dsp:nvSpPr>
      <dsp:spPr>
        <a:xfrm rot="5400000">
          <a:off x="-160445" y="4087455"/>
          <a:ext cx="1256991" cy="879894"/>
        </a:xfrm>
        <a:prstGeom prst="chevron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160445" y="4087455"/>
        <a:ext cx="1256991" cy="879894"/>
      </dsp:txXfrm>
    </dsp:sp>
    <dsp:sp modelId="{1AB1BA75-EF57-404C-880B-B4355BD28D9E}">
      <dsp:nvSpPr>
        <dsp:cNvPr id="0" name=""/>
        <dsp:cNvSpPr/>
      </dsp:nvSpPr>
      <dsp:spPr>
        <a:xfrm rot="5400000">
          <a:off x="3888283" y="743040"/>
          <a:ext cx="1296437" cy="7128778"/>
        </a:xfrm>
        <a:prstGeom prst="round2Same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44.04.03 Специальное (дефектологическое) образование, магистерская программа  «Образование лиц с эмоциональными и поведенческими расстройствами»</a:t>
          </a:r>
          <a:endParaRPr lang="ru-RU" sz="18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 rot="5400000">
        <a:off x="3888283" y="743040"/>
        <a:ext cx="1296437" cy="71287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65060-40F5-46BD-BEF1-8E9CF6BD72BB}">
      <dsp:nvSpPr>
        <dsp:cNvPr id="0" name=""/>
        <dsp:cNvSpPr/>
      </dsp:nvSpPr>
      <dsp:spPr>
        <a:xfrm>
          <a:off x="0" y="319577"/>
          <a:ext cx="8424936" cy="91730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Учебный модуль «Психолого-педагогические основы инклюзивного образования» для студентов, обучающихся по всем педагогическим специальностям.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9577"/>
        <a:ext cx="8424936" cy="917309"/>
      </dsp:txXfrm>
    </dsp:sp>
    <dsp:sp modelId="{24F4989D-ED55-42B5-8DC8-FA74021F0D2A}">
      <dsp:nvSpPr>
        <dsp:cNvPr id="0" name=""/>
        <dsp:cNvSpPr/>
      </dsp:nvSpPr>
      <dsp:spPr>
        <a:xfrm>
          <a:off x="0" y="1427118"/>
          <a:ext cx="8424936" cy="56261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ru-RU" altLang="ru-RU" sz="1800" kern="1200" dirty="0">
              <a:latin typeface="Times New Roman" pitchFamily="18" charset="0"/>
              <a:cs typeface="Times New Roman" pitchFamily="18" charset="0"/>
            </a:rPr>
            <a:t>рограмма повышения квалификации преподавателей  университета «Инклюзивное обучение студентов с ограниченными возможностями здоровья».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27118"/>
        <a:ext cx="8424936" cy="562618"/>
      </dsp:txXfrm>
    </dsp:sp>
    <dsp:sp modelId="{B7BEE086-53FB-41E3-A756-B95565690BEE}">
      <dsp:nvSpPr>
        <dsp:cNvPr id="0" name=""/>
        <dsp:cNvSpPr/>
      </dsp:nvSpPr>
      <dsp:spPr>
        <a:xfrm>
          <a:off x="0" y="2214559"/>
          <a:ext cx="8424936" cy="882206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Тематическая страница на сайте университета «Доступная среда»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http://www.narfu.ru/inclusive-education/)</a:t>
          </a:r>
          <a:endParaRPr lang="ru-RU" altLang="ru-RU" sz="1800" b="1" kern="1200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14559"/>
        <a:ext cx="8424936" cy="882206"/>
      </dsp:txXfrm>
    </dsp:sp>
    <dsp:sp modelId="{17AD91F0-B12A-4547-B501-D062D1421E9B}">
      <dsp:nvSpPr>
        <dsp:cNvPr id="0" name=""/>
        <dsp:cNvSpPr/>
      </dsp:nvSpPr>
      <dsp:spPr>
        <a:xfrm>
          <a:off x="0" y="3312368"/>
          <a:ext cx="8424936" cy="11980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Адаптированные образовательные программы для студентов с ограниченными возможностями здоровья </a:t>
          </a:r>
        </a:p>
      </dsp:txBody>
      <dsp:txXfrm>
        <a:off x="0" y="3312368"/>
        <a:ext cx="8424936" cy="1198080"/>
      </dsp:txXfrm>
    </dsp:sp>
    <dsp:sp modelId="{8A92EB7F-F824-4EE5-98AE-A65CCEBAEFC8}">
      <dsp:nvSpPr>
        <dsp:cNvPr id="0" name=""/>
        <dsp:cNvSpPr/>
      </dsp:nvSpPr>
      <dsp:spPr>
        <a:xfrm>
          <a:off x="0" y="4752529"/>
          <a:ext cx="8424936" cy="75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Аспирантура «Коррекционная психология»</a:t>
          </a:r>
        </a:p>
      </dsp:txBody>
      <dsp:txXfrm>
        <a:off x="0" y="4752529"/>
        <a:ext cx="8424936" cy="751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36DC1D-5FE6-4014-AD07-28E0466548F7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70A380-A839-4FF2-93DC-8C90A1F15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7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6B8A4D-02A6-4C01-B4A3-C7D8777D5270}" type="slidenum">
              <a: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CE837-FCE3-4D41-9B9E-CC9F97F4D380}" type="slidenum">
              <a:rPr lang="ru-RU" altLang="ru-RU" smtClean="0">
                <a:solidFill>
                  <a:prstClr val="black"/>
                </a:solidFill>
              </a:rPr>
              <a:pPr/>
              <a:t>26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53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CE837-FCE3-4D41-9B9E-CC9F97F4D380}" type="slidenum">
              <a:rPr lang="ru-RU" altLang="ru-RU" smtClean="0">
                <a:solidFill>
                  <a:prstClr val="black"/>
                </a:solidFill>
              </a:rPr>
              <a:pPr/>
              <a:t>27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7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CE837-FCE3-4D41-9B9E-CC9F97F4D380}" type="slidenum">
              <a:rPr lang="ru-RU" altLang="ru-RU" smtClean="0">
                <a:solidFill>
                  <a:prstClr val="black"/>
                </a:solidFill>
              </a:rPr>
              <a:pPr/>
              <a:t>30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34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0278-EFC4-4895-A019-D965DA56CD4D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4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80278-EFC4-4895-A019-D965DA56CD4D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87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96108C-E861-4D62-87A4-6A9E2B863AC0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13DC78-4C05-4C4C-99CD-E2C2770E4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34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DB95F-715B-4813-9455-52E69586107F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0064A5-83A2-43F6-B391-599768B69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51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ECC6BA-3AAE-4876-9583-C826090277E1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E5EB2B-B7E9-4E3D-A9F2-4AA3947CE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35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87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84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89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32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42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67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016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42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DE8454-8920-4854-9BFC-D761F7EF252B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BFC9B4-8A9F-49EE-96E5-69B484718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388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745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71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72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2337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414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Century Gothic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9587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945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167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011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64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37FA39-0540-4252-A2BB-7D4E7C42BCBB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224800-E81A-4081-9667-90B7A4203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248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197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510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99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210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224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812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860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054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177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13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3D2FE3-6519-4CF1-90FA-55CA82A96588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E3ACA1-53F8-44D5-BDF2-71E13F12C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64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CA68E-B858-400D-BA25-3AED631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490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59B7-94F5-49C5-86CF-551784285D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121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C6FAB-70F5-4D1A-9E3C-42C5630CBB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14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54615-01DD-4B47-995A-EF905EE259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24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247E6-B971-49F8-993C-F9AA0D09A8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8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17D6A-BFF7-40DE-B8F8-0848EBF3C2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40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BD1CC-9270-4D95-A614-E10EEDA6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260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6609-7336-4A88-83AF-4E164C0581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188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7E51-A367-494C-A83D-7AF433CA2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877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20F6-2081-4067-AC3F-A9F4290421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15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ECCAA9-4F6F-4021-8E02-8DB0EA1B42ED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0E20A-057A-49B4-9ACA-7EE66AA5A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23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1FA01-3FD1-424D-8BA3-5F9368532E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293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04AB-B9D1-4CD1-8D53-ECE4BEDF69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1D62E-56BC-45A0-9D27-C635AD90DD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83982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1C2F-3E56-41FD-AD60-831B190073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3B396-D3D2-498D-A141-E33BDD2ED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7786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8AAA-8479-4FD5-9F6A-3CC2D6DD7B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24225-33FD-4DF6-A2BD-BD8C1AF0E0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2220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A716-168E-4079-84B4-08EF15E647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9BB90-F532-4A22-A3DE-3E1663849E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2771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6055-4E43-4C95-8263-B24407FEAB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A88E-73FF-4BEC-A660-359E3BC6F6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0725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F4E6-D0CD-4663-AC47-B02AC960B4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163E6-DA9A-4A5A-8FC1-0BB96E1E6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65414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E142-DCA6-4D82-B33F-FB7326728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0CFBF-C1C9-4AFC-9CCE-5817569ADE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4579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8CFB-E4A4-4951-9870-B358F4D7A7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2E63E-BE2A-48A9-8BBB-225336378B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56428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BEDE-4E94-4B61-862E-C34D44A6C9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BF823-AB3F-4FC9-BF90-EB532D7F55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3785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A0B624-A1EA-4A5C-A780-95D7E854DE0E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3DA7FB-DE04-4B62-881C-283D0F827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704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7EE3-0784-42EC-BC3E-ADA5DEB7DF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EFF16-BBC0-442B-922F-001A53EBD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96379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FB77-F1C4-4080-82F7-7683739C1A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FF35F-A24B-4B8D-BEBB-69EE2EC780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3271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CA68E-B858-400D-BA25-3AED631C0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487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59B7-94F5-49C5-86CF-551784285D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797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C6FAB-70F5-4D1A-9E3C-42C5630CBB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334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54615-01DD-4B47-995A-EF905EE259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04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247E6-B971-49F8-993C-F9AA0D09A8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2626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17D6A-BFF7-40DE-B8F8-0848EBF3C2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BD1CC-9270-4D95-A614-E10EEDA6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1768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6609-7336-4A88-83AF-4E164C0581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49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A9E7E-4128-4292-8238-2CF13F796E73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1CBF02-6F18-4BBD-88DC-82F169415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154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7E51-A367-494C-A83D-7AF433CA2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9187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20F6-2081-4067-AC3F-A9F4290421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909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1FA01-3FD1-424D-8BA3-5F9368532E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38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70863B-5F9E-4E5C-B295-A5C84A24C21C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D09615-E5E0-4AB1-ABCD-86D9516D6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58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437E1E-CBC6-4C63-AA7D-F6644B011FD7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39E6BB-729E-4586-8891-EC0D2936B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9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7D311C2-99FE-4C3F-AE66-31A756BCEEAC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B268624-09F3-45DA-984C-E61267BC5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srgbClr val="146194">
                    <a:lumMod val="5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24.05.2019</a:t>
            </a:fld>
            <a:endParaRPr lang="ru-RU">
              <a:solidFill>
                <a:srgbClr val="146194">
                  <a:lumMod val="5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146194">
                  <a:lumMod val="50000"/>
                </a:srgb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146194">
                    <a:lumMod val="5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732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67B6FE-F38E-4956-AB29-3BF42D5189FA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24.05.2019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220A8C1-F7B0-4777-8B7A-F89A51DD28E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6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F097EB-5E25-4C3B-8D0B-AD42B86C2FBE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85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38239-0392-4A81-BB2B-89699BD8C9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384CC65-E9AE-4800-BDD3-E4114BC18581}" type="slidenum">
              <a:rPr lang="ru-RU" altLang="ru-RU" smtClean="0">
                <a:latin typeface="Calibri" pitchFamily="34" charset="0"/>
                <a:cs typeface="Arial" charset="0"/>
              </a:rPr>
              <a:pPr/>
              <a:t>‹#›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92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F097EB-5E25-4C3B-8D0B-AD42B86C2FBE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33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cso.arkh.socinfo.ru/about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cso.arkh.socinfo.ru/occo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6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08963" cy="216024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координационного совета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инвалидов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4075" y="5877272"/>
            <a:ext cx="5010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мая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</a:t>
            </a:r>
          </a:p>
        </p:txBody>
      </p:sp>
      <p:sp>
        <p:nvSpPr>
          <p:cNvPr id="39940" name="Подзаголовок 2"/>
          <p:cNvSpPr txBox="1">
            <a:spLocks/>
          </p:cNvSpPr>
          <p:nvPr/>
        </p:nvSpPr>
        <p:spPr bwMode="auto">
          <a:xfrm>
            <a:off x="1022350" y="365125"/>
            <a:ext cx="81216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ru-RU" altLang="ru-RU" sz="1500" b="1">
                <a:solidFill>
                  <a:srgbClr val="0000FF"/>
                </a:solidFill>
                <a:latin typeface="Times New Roman" pitchFamily="18" charset="0"/>
                <a:ea typeface="PT Sans Caption"/>
                <a:cs typeface="Times New Roman" pitchFamily="18" charset="0"/>
              </a:rPr>
              <a:t>АДМИНИСТРАЦИЯ МУНИЦИПАЛЬНОГО ОБРАЗОВАНИЯ «ГОРОД АРХАНГЕЛЬСК»</a:t>
            </a:r>
          </a:p>
        </p:txBody>
      </p:sp>
      <p:pic>
        <p:nvPicPr>
          <p:cNvPr id="39941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2413"/>
            <a:ext cx="7969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32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0813" cy="13747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первичной инвалидности по классам болезней среди детского  населения </a:t>
            </a:r>
            <a:b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Архангельска за 2018 год (в %)</a:t>
            </a:r>
            <a:endParaRPr lang="ru-RU" altLang="ru-RU" sz="2400" smtClean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67545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63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561263" cy="10953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Нуждаемость в реабилитационных мероприятиях взрослого населения</a:t>
            </a:r>
            <a:endParaRPr lang="ru-RU" alt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123950"/>
          <a:ext cx="8229600" cy="4897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345"/>
                <a:gridCol w="1728192"/>
                <a:gridCol w="1605063"/>
              </a:tblGrid>
              <a:tr h="56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Абс.ч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ИПРА, 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5456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реабилитация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5454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реабилитация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в трудоустройстве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Технические средства реабилитации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2949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03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770813" cy="10795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Нуждаемость в реабилитационных мероприятиях детского населения</a:t>
            </a:r>
            <a:endParaRPr lang="ru-RU" altLang="ru-RU" sz="2800" smtClean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1196975"/>
          <a:ext cx="8229600" cy="504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775"/>
                <a:gridCol w="1800200"/>
                <a:gridCol w="1676625"/>
              </a:tblGrid>
              <a:tr h="459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Абс.ч.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ИПРА,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836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реабилитация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836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7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 по условиям организации обучения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9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Психологическая помощь в образовательной организации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Технические средства реабилитации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06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81988" cy="1312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ТСР у взрослого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основным видам, в процентах к общему числу рекомендаций по ТСР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79512" y="1556792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04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24862" cy="1230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ТСР у детского населения </a:t>
            </a:r>
            <a:b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основным видам, в процентах к общему числу рекомендаций по ТСР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51520" y="1556792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88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252095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законодательства 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медико-социальной экспертизы и реабилитации инвалидов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9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И УСЛОВИЯХ ПРИЗНАНИЯ ЛИЦА ИНВАЛИДОМ»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20 февраля 2006г. №95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950" y="1844675"/>
            <a:ext cx="8229600" cy="44640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изменения:</a:t>
            </a:r>
          </a:p>
          <a:p>
            <a:pPr marL="0" indent="0">
              <a:buFont typeface="Arial" charset="0"/>
              <a:buNone/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24.01.2018 №60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(вступило в действие 06.02.2018)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 ряд изменений относительно порядка освидетельствования без оформления нового направления на МСЭ (некоторые вопросы по материнскому капиталу);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29.03.2018 №339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(вступило в действие 14.04.2018)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 пункт об установлении сроков установления инвалидности и категории ребенок-инвалид</a:t>
            </a:r>
          </a:p>
          <a:p>
            <a:pPr marL="0" indent="0">
              <a:buFont typeface="Arial" charset="0"/>
              <a:buNone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0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социальной защиты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августа 2018 г. № 515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 мероприятий по устранению нарушений в деятельности ФКУ «Главное бюро медико-социальной экспертизы по Республике Дагестан» Минтруда России и недопущению в главных бюро медико-социальной экспертизы по субъектам Российской Федерации нарушений установленного законодательством порядка признания граждан инвалидами»  </a:t>
            </a:r>
          </a:p>
          <a:p>
            <a:pPr marL="0" indent="0" algn="ctr"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информационном взаимодействии с органами исполнительной власти в сфере здравоохранения в плане передачи направления на МСЭ в электронном виде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7182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социальной защиты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 июля 2018 г. № 443н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выдачи опознавательного знака «инвалид» для индивидуального пользования»  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действие  04.08.2018 г.)</a:t>
            </a:r>
          </a:p>
          <a:p>
            <a:pPr marL="0" indent="0" algn="ctr"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вступления приказа в действие по состоянию на 01.05.2019г. в г. Архангельске знак «Инвалид» оформили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533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социальной защиты Российской Федерации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578н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Российской Федерации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606н</a:t>
            </a:r>
          </a:p>
          <a:p>
            <a:pPr marL="0" indent="0" algn="ctr">
              <a:buFont typeface="Arial" panose="020B0604020202020204" pitchFamily="34" charset="0"/>
              <a:buChar char="•"/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6 сентября 2018 года</a:t>
            </a:r>
          </a:p>
          <a:p>
            <a:pPr marL="0" indent="0" algn="ctr">
              <a:buFont typeface="Arial" panose="020B0604020202020204" pitchFamily="34" charset="0"/>
              <a:buChar char="•"/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формы направления на медико-социальную экспертизу медицинской организацией»</a:t>
            </a:r>
          </a:p>
          <a:p>
            <a:pPr marL="0" indent="0" algn="ctr">
              <a:buFont typeface="Arial" panose="020B0604020202020204" pitchFamily="34" charset="0"/>
              <a:buChar char="•"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действие 08.12.2018)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6632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543800" cy="4248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 «Главное бюро медико-социальной экспертизы по Архангельской области и Ненецкому автономному округу» 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первичной инвалидности </a:t>
            </a:r>
            <a:b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Архангельске за 2018 год. </a:t>
            </a:r>
            <a:r>
              <a:rPr lang="ru-RU" alt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медико-социальной экспертизы и реабилитации инвалидов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медико-социальной экспертизы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4581525"/>
            <a:ext cx="7253287" cy="1655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Руководитель – главный эксперт по медико-социальной экспертизе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Кравцова Любовь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664095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социальной защиты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marL="0" indent="0" algn="ctr"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13 июня 2017 г.  № 486н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ПОРЯДКА РАЗРАБОТКИ И РЕАЛИЗАЦИИ ИНДИВИДУАЛЬНОЙ ПРОГРАММЫ РЕАБИЛИТАЦИИ ИЛИ АБИЛИТАЦИИ ИНВАЛИДА, ИНДИВИДУАЛЬНОЙ ПРОГРАММЫ РЕАБИЛИТАЦИИ ИЛИ АБИЛИТАЦИИ РЕБЕНКА-ИНВАЛИДА, ВЫДАВАЕМЫХ ФЕДЕРАЛЬНЫМИ ГОСУДАРСТВЕННЫМИ УЧРЕЖДЕНИЯМИ МЕДИКО-СОЦИАЛЬНОЙ ЭКСПЕРТИЗЫ, И ИХ ФОРМ»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Внесены изменения: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01.01.2019 года Приказом Минтруда России от 30.05.2018 №322н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 раздел «Заключение о видах и степени выраженности стойких нарушений функций организма», раздел «Рекомендации о показанных и противопоказанных видах трудовой деятельности», дополнены разделом «Заключение о возможности осуществлять самообслуживание»;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 рекомендации по предоставляемому жилому помещению.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50783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социальной защиты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marL="0" indent="0" algn="ctr">
              <a:buFont typeface="Arial" panose="020B0604020202020204" pitchFamily="34" charset="0"/>
              <a:buChar char="•"/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 декабря 2017 г. № 888н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ПЕРЕЧНЯ ПОКАЗАНИЙ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ПРОТИВОПОКАЗАНИЙ ДЛЯ ОБЕСПЕЧЕНИЯ ИНВАЛИДОВ ТЕХНИЧЕСКИМИ СРЕДСТВАМИ РЕАБИЛИТАЦИИ»</a:t>
            </a:r>
          </a:p>
          <a:p>
            <a:pPr marL="0" indent="0" algn="ctr">
              <a:buFont typeface="Arial" panose="020B0604020202020204" pitchFamily="34" charset="0"/>
              <a:buChar char="•"/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действие 18.03.2018)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50548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333375"/>
            <a:ext cx="8856662" cy="5938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31.10.2018 № 680 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действие 08.12.2018)</a:t>
            </a:r>
          </a:p>
          <a:p>
            <a:pPr eaLnBrk="0" hangingPunct="0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абсолютных медицинских противопоказаний </a:t>
            </a: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выраженные нарушения психических функций;  </a:t>
            </a:r>
          </a:p>
          <a:p>
            <a:pPr marL="457200" indent="-457200" eaLnBrk="0" hangingPunct="0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нуждаемость в некоторых видах ТСР может устанавливаться </a:t>
            </a: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2 года, а по некоторым через 4 года наблюдения. </a:t>
            </a:r>
          </a:p>
          <a:p>
            <a:pPr eaLnBrk="0" hangingPunct="0">
              <a:defRPr/>
            </a:pP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подгузники, калоприемники – через 2 года, 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аппараты, тутора, ортопедическая обувь – через 4 года;</a:t>
            </a:r>
          </a:p>
        </p:txBody>
      </p:sp>
    </p:spTree>
    <p:extLst>
      <p:ext uri="{BB962C8B-B14F-4D97-AF65-F5344CB8AC3E}">
        <p14:creationId xmlns:p14="http://schemas.microsoft.com/office/powerpoint/2010/main" xmlns="" val="255841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8640763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05.12.2018 №768н</a:t>
            </a: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действие 05.01.2019)</a:t>
            </a:r>
          </a:p>
          <a:p>
            <a:pPr eaLnBrk="0" hangingPunct="0">
              <a:buFont typeface="Arial" panose="020B0604020202020204" pitchFamily="34" charset="0"/>
              <a:buNone/>
              <a:defRPr/>
            </a:pPr>
            <a:endParaRPr lang="ru-RU" sz="28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 показанием для </a:t>
            </a: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бинаурального </a:t>
            </a:r>
            <a:r>
              <a:rPr lang="ru-RU" sz="2800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слухопротезирования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названо сочетание нарушения сенсорных функций слуха и зрения.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94544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0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социальной защиты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0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0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Российской Федерации</a:t>
            </a:r>
          </a:p>
          <a:p>
            <a:pPr marL="0" indent="0" algn="ctr">
              <a:spcAft>
                <a:spcPts val="800"/>
              </a:spcAft>
            </a:pPr>
            <a:endParaRPr lang="ru-RU" altLang="ru-RU" sz="2000" b="1" smtClean="0">
              <a:solidFill>
                <a:srgbClr val="17375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Aft>
                <a:spcPts val="800"/>
              </a:spcAft>
              <a:buFont typeface="Arial" charset="0"/>
              <a:buNone/>
            </a:pPr>
            <a:r>
              <a:rPr lang="ru-RU" altLang="ru-RU" sz="2000" b="1" smtClean="0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r>
              <a:rPr lang="ru-RU" altLang="ru-RU" sz="2000" b="1" smtClean="0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31 января 2019 г.  №52н/35н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r>
              <a:rPr lang="ru-RU" alt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медицинских обследований, необходимых для получения клинико-функциональных данных в зависимости от заболевания в целях проведения медико-социальной экспертизы»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r>
              <a:rPr lang="ru-RU" altLang="ru-RU" sz="2000" b="1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(вступил в действие 29.03.2019 г.)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</a:pPr>
            <a:endParaRPr lang="ru-RU" altLang="ru-RU" sz="1400" smtClean="0">
              <a:solidFill>
                <a:srgbClr val="17375E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" charset="0"/>
              <a:buNone/>
            </a:pPr>
            <a:endParaRPr lang="ru-RU" altLang="ru-RU" sz="160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altLang="ru-RU" sz="1600" smtClean="0"/>
          </a:p>
        </p:txBody>
      </p:sp>
    </p:spTree>
    <p:extLst>
      <p:ext uri="{BB962C8B-B14F-4D97-AF65-F5344CB8AC3E}">
        <p14:creationId xmlns:p14="http://schemas.microsoft.com/office/powerpoint/2010/main" xmlns="" val="46758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6121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РОССИЙСКОЙ ФЕДЕРАЦИИ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 апреля 2019 года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ПУНКТ 5 ПРАВИЛ ОБЕСПЕЧЕНИЯ ИНВАЛИДОВ ТЕХНИЧЕСКИМИ СРЕДСТВАМИ РЕАБИЛИТАЦИИ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ОТДЕЛЬНЫХ КАТЕГОРИЙ ГРАЖДАН ИЗ ЧИСЛА ВЕТЕРАНОВ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ПРОТЕЗАМИ (КРОМЕ ЗУБНЫХ ПРОТЕЗОВ),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ПРОТЕЗНО-ОРТОПЕДИЧЕСКИМИ ИЗДЕЛИЯМИ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силу с 01.05.2019 г.)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рассмотрения уполномоченным органом заявления инвалида, нуждающегося в оказании </a:t>
            </a:r>
            <a:r>
              <a:rPr lang="ru-RU" sz="2400" dirty="0" smtClean="0">
                <a:solidFill>
                  <a:srgbClr val="2C1F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паллиативной медицинской помощи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обеспечение техническими средствами реабилитации определен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67010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352928" cy="23042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результатах передачи полномочий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государственным организациям социального обслуживания Архангельской области по признанию граждан нуждающимися в социальном обслуживании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5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5" y="6309304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6"/>
            <a:ext cx="1296144" cy="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4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57" y="6309303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8423920" y="6398544"/>
            <a:ext cx="720080" cy="4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3575" y="5876925"/>
            <a:ext cx="21955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23 мая 2019 г. </a:t>
            </a:r>
            <a:endParaRPr lang="ru-RU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5440"/>
            <a:ext cx="80266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СОН АО «Архангельский комплексный центр социального обслуживания»</a:t>
            </a:r>
            <a:endParaRPr lang="ru-RU" sz="1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8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228184" y="412942"/>
            <a:ext cx="2717167" cy="114350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</a:t>
            </a:r>
            <a:br>
              <a:rPr lang="ru-RU" sz="1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  <a:br>
              <a:rPr lang="ru-RU" sz="1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18 декабря 2018 г. № 594-пп</a:t>
            </a:r>
            <a:endParaRPr lang="ru-RU" altLang="ru-RU" sz="2400" cap="none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5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5" y="6309304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6"/>
            <a:ext cx="1296144" cy="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4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57" y="6309303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8423920" y="6398544"/>
            <a:ext cx="720080" cy="4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3575" y="5876925"/>
            <a:ext cx="21955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23 мая 2019 г. </a:t>
            </a:r>
            <a:endParaRPr lang="ru-RU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5440"/>
            <a:ext cx="80266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СОН АО «Архангельский комплексный центр социального обслуживания»</a:t>
            </a:r>
            <a:endParaRPr lang="ru-RU" sz="1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556444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Century Gothic"/>
                <a:cs typeface="+mn-cs"/>
              </a:rPr>
              <a:t>ПОРЯДОК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Century Gothic"/>
                <a:cs typeface="+mn-cs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Century Gothic"/>
                <a:cs typeface="+mn-cs"/>
              </a:rPr>
              <a:t>ризнания граждан нуждающимися в социальном обслуживании и составления индивидуальной программы предоставления социальных услуг государственными организациями социального обслуживания граждан Архангельской области, находящимся в ведении министерства труда, занятости и социального развития Архангельской области</a:t>
            </a:r>
            <a:endParaRPr lang="ru-RU" sz="2000" b="1" dirty="0">
              <a:solidFill>
                <a:srgbClr val="7030A0"/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4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I</a:t>
            </a:r>
            <a:r>
              <a:rPr lang="ru-RU" sz="2000" b="1" dirty="0" smtClean="0">
                <a:solidFill>
                  <a:srgbClr val="7030A0"/>
                </a:solidFill>
              </a:rPr>
              <a:t>. Общие положения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2. </a:t>
            </a:r>
            <a:r>
              <a:rPr lang="ru-RU" sz="2000" b="1" cap="none" dirty="0" smtClean="0">
                <a:solidFill>
                  <a:srgbClr val="7030A0"/>
                </a:solidFill>
              </a:rPr>
              <a:t>Проживающие на территории Архангельской области граждане РФ, иностранные граждане и лица без гражданства, признаются нуждающимися в социальном обслуживании в случае, если существуют следующие обстоятельства, которые ухудшают или могут ухудшить условия их жизнедеятельности:</a:t>
            </a:r>
            <a:r>
              <a:rPr lang="ru-RU" sz="2000" cap="none" dirty="0" smtClean="0"/>
              <a:t/>
            </a:r>
            <a:br>
              <a:rPr lang="ru-RU" sz="2000" cap="none" dirty="0" smtClean="0"/>
            </a:br>
            <a:r>
              <a:rPr lang="ru-RU" sz="2000" b="1" cap="none" dirty="0" smtClean="0">
                <a:solidFill>
                  <a:srgbClr val="7030A0"/>
                </a:solidFill>
              </a:rPr>
              <a:t>- полная или частичная утрата способности либо возможности осуществлять самообслуживание, самостоятельно передвигаться, обеспечивать основные жизненные потребности в силу заболевания, травмы, возраста или наличия инвалидности;</a:t>
            </a:r>
            <a:br>
              <a:rPr lang="ru-RU" sz="2000" b="1" cap="none" dirty="0" smtClean="0">
                <a:solidFill>
                  <a:srgbClr val="7030A0"/>
                </a:solidFill>
              </a:rPr>
            </a:br>
            <a:r>
              <a:rPr lang="ru-RU" sz="2000" b="1" cap="none" dirty="0" smtClean="0">
                <a:solidFill>
                  <a:srgbClr val="7030A0"/>
                </a:solidFill>
              </a:rPr>
              <a:t>- наличие в семье инвалида или инвалидов, в том числе ребенка-инвалида или детей-инвалидов, нуждающихся в постоянном постороннем уходе;</a:t>
            </a:r>
            <a:br>
              <a:rPr lang="ru-RU" sz="2000" b="1" cap="none" dirty="0" smtClean="0">
                <a:solidFill>
                  <a:srgbClr val="7030A0"/>
                </a:solidFill>
              </a:rPr>
            </a:br>
            <a:r>
              <a:rPr lang="ru-RU" sz="2000" b="1" cap="none" dirty="0" smtClean="0">
                <a:solidFill>
                  <a:srgbClr val="7030A0"/>
                </a:solidFill>
              </a:rPr>
              <a:t>- наличие ребенка или детей (в том числе находящихся под опекой, попечительством), испытывающих трудности в социальной адаптации;</a:t>
            </a:r>
            <a:br>
              <a:rPr lang="ru-RU" sz="2000" b="1" cap="none" dirty="0" smtClean="0">
                <a:solidFill>
                  <a:srgbClr val="7030A0"/>
                </a:solidFill>
              </a:rPr>
            </a:br>
            <a:endParaRPr lang="ru-RU" sz="2000" b="1" cap="none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6632"/>
            <a:ext cx="86409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СОН АО «Архангельский комплексный центр социального обслуживания»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4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r>
              <a:rPr lang="ru-RU" sz="2000" b="1" cap="none" dirty="0">
                <a:solidFill>
                  <a:srgbClr val="7030A0"/>
                </a:solidFill>
              </a:rPr>
              <a:t>- отсутствие возможности обеспечения ухода (в том числе временного) за инвалидом, ребенком, детьми, а также отсутствие попечения над ними;</a:t>
            </a:r>
            <a:br>
              <a:rPr lang="ru-RU" sz="2000" b="1" cap="none" dirty="0">
                <a:solidFill>
                  <a:srgbClr val="7030A0"/>
                </a:solidFill>
              </a:rPr>
            </a:br>
            <a:r>
              <a:rPr lang="ru-RU" sz="2000" b="1" cap="none" dirty="0">
                <a:solidFill>
                  <a:srgbClr val="7030A0"/>
                </a:solidFill>
              </a:rPr>
              <a:t>- наличие внутрисемейного конфликта, в том числе с лицами с наркотической или алкогольной зависимостью, лицами, имеющими пристрастие к азартным играм, лицами, страдающими психическими расстройствами, наличие насилия в семье;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b="1" cap="none" dirty="0">
                <a:solidFill>
                  <a:srgbClr val="7030A0"/>
                </a:solidFill>
              </a:rPr>
              <a:t>о</a:t>
            </a:r>
            <a:r>
              <a:rPr lang="ru-RU" sz="2000" b="1" cap="none" dirty="0" smtClean="0">
                <a:solidFill>
                  <a:srgbClr val="7030A0"/>
                </a:solidFill>
              </a:rPr>
              <a:t>тсутствие определенного места жительства, в том числе у лица, не достигшего возраста двадцати трех лет и завершившего пребывание в организации для детей-сирот и детей, оставшихся без попечения родителей;</a:t>
            </a:r>
            <a:br>
              <a:rPr lang="ru-RU" sz="2000" b="1" cap="none" dirty="0" smtClean="0">
                <a:solidFill>
                  <a:srgbClr val="7030A0"/>
                </a:solidFill>
              </a:rPr>
            </a:br>
            <a:r>
              <a:rPr lang="ru-RU" sz="2000" b="1" cap="none" dirty="0" smtClean="0">
                <a:solidFill>
                  <a:srgbClr val="7030A0"/>
                </a:solidFill>
              </a:rPr>
              <a:t>- отсутствие работы и средств к существованию;</a:t>
            </a:r>
            <a:br>
              <a:rPr lang="ru-RU" sz="2000" b="1" cap="none" dirty="0" smtClean="0">
                <a:solidFill>
                  <a:srgbClr val="7030A0"/>
                </a:solidFill>
              </a:rPr>
            </a:br>
            <a:r>
              <a:rPr lang="ru-RU" sz="2000" b="1" cap="none" dirty="0" smtClean="0">
                <a:solidFill>
                  <a:srgbClr val="7030A0"/>
                </a:solidFill>
              </a:rPr>
              <a:t>- наличие угрозы применения насилия в семье, ухудшающее или способное ухудшить условия их жизнедеятельности. </a:t>
            </a:r>
            <a:endParaRPr lang="ru-RU" sz="1800" b="1" cap="none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32"/>
            <a:ext cx="84249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СОН АО «Архангельский комплексный центр социального 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27770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83562" cy="1296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освидетельствованиях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2016-2018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(человек)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29598" cy="4537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419"/>
                <a:gridCol w="839419"/>
                <a:gridCol w="985458"/>
                <a:gridCol w="1224136"/>
                <a:gridCol w="1152128"/>
                <a:gridCol w="936104"/>
                <a:gridCol w="1152128"/>
                <a:gridCol w="1100806"/>
              </a:tblGrid>
              <a:tr h="9149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Взрослое население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Детское население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повторно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первично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повторно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18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10211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8673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2533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1538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1241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18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2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8431</a:t>
                      </a:r>
                      <a:endParaRPr lang="ru-RU" sz="2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7368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2234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5134</a:t>
                      </a:r>
                      <a:endParaRPr lang="ru-RU" sz="2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1063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</a:t>
                      </a:r>
                      <a:endParaRPr lang="ru-RU" sz="2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18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7477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6493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2081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4412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92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altLang="ru-RU" sz="2400" dirty="0" smtClean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4557812"/>
              </p:ext>
            </p:extLst>
          </p:nvPr>
        </p:nvGraphicFramePr>
        <p:xfrm>
          <a:off x="179512" y="1700213"/>
          <a:ext cx="8640960" cy="432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5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5" y="6309304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6"/>
            <a:ext cx="1296144" cy="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4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57" y="6309303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8423920" y="6398544"/>
            <a:ext cx="720080" cy="4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48435" y="179058"/>
            <a:ext cx="778400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СОН АО «Архангельский комплексный центр социального обслуживания»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72400" y="6381328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8435" y="632752"/>
            <a:ext cx="74168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качества работы по утверждению </a:t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индивидуальных программ (шт.)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</a:rPr>
              <a:t>Всего создано – 321 индивидуальная программа</a:t>
            </a:r>
            <a:endParaRPr lang="ru-RU" sz="1200" dirty="0">
              <a:solidFill>
                <a:srgbClr val="002060"/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9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78" y="1091288"/>
            <a:ext cx="892899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kcso.arkh.socinfo.ru/about</a:t>
            </a:r>
            <a:r>
              <a:rPr lang="ru-RU" dirty="0" smtClean="0">
                <a:solidFill>
                  <a:schemeClr val="accent6"/>
                </a:solidFill>
              </a:rPr>
              <a:t> -</a:t>
            </a:r>
            <a:r>
              <a:rPr lang="ru-RU" cap="none" dirty="0" smtClean="0">
                <a:solidFill>
                  <a:schemeClr val="accent6"/>
                </a:solidFill>
              </a:rPr>
              <a:t> ссылка, </a:t>
            </a:r>
            <a:br>
              <a:rPr lang="ru-RU" cap="none" dirty="0" smtClean="0">
                <a:solidFill>
                  <a:schemeClr val="accent6"/>
                </a:solidFill>
              </a:rPr>
            </a:br>
            <a:r>
              <a:rPr lang="ru-RU" cap="none" dirty="0" smtClean="0">
                <a:solidFill>
                  <a:schemeClr val="accent6"/>
                </a:solidFill>
              </a:rPr>
              <a:t>ГБУ СОН АО «Архангельский КЦСО»</a:t>
            </a:r>
            <a:r>
              <a:rPr lang="ru-RU" sz="1800" cap="none" dirty="0" smtClean="0">
                <a:solidFill>
                  <a:srgbClr val="002060"/>
                </a:solidFill>
              </a:rPr>
              <a:t/>
            </a:r>
            <a:br>
              <a:rPr lang="ru-RU" sz="1800" cap="none" dirty="0" smtClean="0">
                <a:solidFill>
                  <a:srgbClr val="002060"/>
                </a:solidFill>
              </a:rPr>
            </a:br>
            <a:endParaRPr lang="ru-RU" sz="1800" b="1" cap="none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" y="2537520"/>
            <a:ext cx="9156334" cy="43204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44624"/>
            <a:ext cx="87849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СОН АО «Архангельский комплексный центр социального 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16616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4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cap="none" dirty="0" smtClean="0">
                <a:solidFill>
                  <a:schemeClr val="accent6"/>
                </a:solidFill>
              </a:rPr>
              <a:t>Список документов на признание нуждающимися в социальном обслуживании и получение индивидуальной программы</a:t>
            </a:r>
            <a:br>
              <a:rPr lang="ru-RU" sz="2700" cap="none" dirty="0" smtClean="0">
                <a:solidFill>
                  <a:schemeClr val="accent6"/>
                </a:solidFill>
              </a:rPr>
            </a:br>
            <a:r>
              <a:rPr lang="ru-RU" sz="2900" cap="none" dirty="0" smtClean="0">
                <a:solidFill>
                  <a:schemeClr val="accent6"/>
                </a:solidFill>
              </a:rPr>
              <a:t>ссылка: </a:t>
            </a:r>
            <a:r>
              <a:rPr lang="en-US" sz="1800" dirty="0">
                <a:hlinkClick r:id="rId2"/>
              </a:rPr>
              <a:t>https://kcso.arkh.socinfo.ru/occo</a:t>
            </a:r>
            <a:r>
              <a:rPr lang="ru-RU" sz="1800" cap="none" dirty="0" smtClean="0">
                <a:solidFill>
                  <a:srgbClr val="002060"/>
                </a:solidFill>
              </a:rPr>
              <a:t/>
            </a:r>
            <a:br>
              <a:rPr lang="ru-RU" sz="1800" cap="none" dirty="0" smtClean="0">
                <a:solidFill>
                  <a:srgbClr val="002060"/>
                </a:solidFill>
              </a:rPr>
            </a:br>
            <a:endParaRPr lang="ru-RU" sz="1800" b="1" cap="none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60648"/>
            <a:ext cx="79928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СОН АО «Архангельский комплексный центр социального обслуживания»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  <a:latin typeface="Century Gothic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448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468622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возможностях получения среднего профессионального образования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профессионального обучения выпускниками общеобразовательных организаций, имеющими ограниченные возможности здоровья, в Архангельской области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1189790"/>
              </p:ext>
            </p:extLst>
          </p:nvPr>
        </p:nvGraphicFramePr>
        <p:xfrm>
          <a:off x="899593" y="332656"/>
          <a:ext cx="734481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418"/>
                <a:gridCol w="2800112"/>
                <a:gridCol w="809755"/>
                <a:gridCol w="3104969"/>
                <a:gridCol w="162560"/>
              </a:tblGrid>
              <a:tr h="129614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науки Архангельской области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C:\Users\samukhin\Desktop\Самухин\Фотографии\герб архангельской област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76673"/>
            <a:ext cx="836715" cy="88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74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0" y="0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 среднего профессионального образования и профессионального обучения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9732" y="1508166"/>
            <a:ext cx="2635135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обучающихся (среднегодовой контингент </a:t>
            </a:r>
            <a:b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год) – 289 человек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9114861"/>
              </p:ext>
            </p:extLst>
          </p:nvPr>
        </p:nvGraphicFramePr>
        <p:xfrm>
          <a:off x="0" y="1629295"/>
          <a:ext cx="9144000" cy="522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15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0" y="0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нарушений состояния здоровья обучающихся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профессионального образования, образовательным программам профессионального обучения в профессиональных образовательных организациях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0052534"/>
              </p:ext>
            </p:extLst>
          </p:nvPr>
        </p:nvGraphicFramePr>
        <p:xfrm>
          <a:off x="0" y="1650670"/>
          <a:ext cx="9144000" cy="5228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428"/>
                <a:gridCol w="7184572"/>
              </a:tblGrid>
              <a:tr h="1052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группы 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ограничений по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состоянию здоровья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нарушений состояния здоровья, включенные в группу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с нарушениями зрения различных степеней тяжести, в том числе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слепые – 5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– 10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– 7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сложный дефект при отсутствии умственной отсталости, в том числе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слепоглухие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с нарушениями интеллекта легкой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- 119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с нарушениями интеллекта умеренной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-13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с нарушениями интеллекта тяжелой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с расстройством аутистического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спектра - 1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с нарушениями </a:t>
                      </a: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опорно-двигательного </a:t>
                      </a:r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аппарата - 36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415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с прочими (не указанными в группах 1 - 9) нарушениями состояния здоровья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43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709288"/>
              </p:ext>
            </p:extLst>
          </p:nvPr>
        </p:nvGraphicFramePr>
        <p:xfrm>
          <a:off x="2" y="1568132"/>
          <a:ext cx="9143999" cy="5010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754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73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группа, лица с нарушениями зрения различных степеней тяжести, в том числе слепые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19875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финансово-промышленный колледж»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</a:t>
                      </a:r>
                    </a:p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«Страховое дело»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465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 сельскохозяйственный техникум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 Г.И. Шибанова»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«Садово-парковое и ландшафтное строительство»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75465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Котласский педагогический колледж»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</a:t>
                      </a:r>
                    </a:p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«Коррекционная педагогика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начальном образовании»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465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Новодвинский индустриальный техникум»</a:t>
                      </a: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«Повар, кондитер»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110680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 торгово-промышленный техникум»</a:t>
                      </a: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«Товароведение и экспертиза качества потребительских товаров»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85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4847899"/>
              </p:ext>
            </p:extLst>
          </p:nvPr>
        </p:nvGraphicFramePr>
        <p:xfrm>
          <a:off x="2" y="1568132"/>
          <a:ext cx="9143999" cy="514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754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73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слабослышащие лица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198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аграрный техникум»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«Экономика и бухгалтерский учет» (по отраслям)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4654">
                <a:tc vMerge="1">
                  <a:txBody>
                    <a:bodyPr/>
                    <a:lstStyle/>
                    <a:p>
                      <a:pPr algn="ctr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«Ветеринария»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46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торгово-экономический колледж»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«Парикмахер»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754654"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«Стилистика и искусство визажа»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110680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 индустриально-экономический колледж»</a:t>
                      </a: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«Программирование </a:t>
                      </a:r>
                      <a:b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компьютерных системах»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6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4122946"/>
              </p:ext>
            </p:extLst>
          </p:nvPr>
        </p:nvGraphicFramePr>
        <p:xfrm>
          <a:off x="2" y="1645921"/>
          <a:ext cx="9143999" cy="5212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960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49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слабослышащие лица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906159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Северодвинский техникум социальной инфраструктуры»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«Повар, кондитер»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372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строительства, дизайна и технологий»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«Повар»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3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глухие лица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17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«Архангельский торгово-экономический колледж»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«Поварское и кондитерское дело»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582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«Котласский электромеханический техникум»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«Документационное обеспечение управления и архивоведение»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5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6103155"/>
              </p:ext>
            </p:extLst>
          </p:nvPr>
        </p:nvGraphicFramePr>
        <p:xfrm>
          <a:off x="2" y="1645919"/>
          <a:ext cx="9143999" cy="5212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1005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3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глухие лица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949055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Новодвинский индустриальный техникум»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«Продавец, контролер-кассир»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759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строительства, дизайна и технологий»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«Штукатур, маляр строительный»</a:t>
                      </a:r>
                    </a:p>
                    <a:p>
                      <a:pPr 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1164530">
                <a:tc vMerge="1">
                  <a:txBody>
                    <a:bodyPr/>
                    <a:lstStyle/>
                    <a:p>
                      <a:pPr algn="ctr"/>
                      <a:endParaRPr lang="ru-R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 СПО «Конструирование, моделирование и технология швейных изделий»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30174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лица, имеющие сложный дефект при отсутствии умственной отсталости, в том числе слепоглухие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65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7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впервые освидетельствованных</a:t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2016-2018 годах (человек)</a:t>
            </a: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7544" y="1556792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149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8607087"/>
              </p:ext>
            </p:extLst>
          </p:nvPr>
        </p:nvGraphicFramePr>
        <p:xfrm>
          <a:off x="1" y="1585507"/>
          <a:ext cx="9143999" cy="5219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843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1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интеллекта легкой степени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2220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политехнический техникум»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«Оператор электронно-вычислительны и вычислительных машин»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1782">
                <a:tc vMerge="1">
                  <a:txBody>
                    <a:bodyPr/>
                    <a:lstStyle/>
                    <a:p>
                      <a:pPr algn="ctr"/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«Модистка головных уборов»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7049">
                <a:tc vMerge="1">
                  <a:txBody>
                    <a:bodyPr/>
                    <a:lstStyle/>
                    <a:p>
                      <a:pPr algn="ctr"/>
                      <a:endParaRPr lang="ru-R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«Портной»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3163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торгово-экономический колледж»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«Портной»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93163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 индустриально-экономический колледж»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«Каменщик»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634674"/>
              </p:ext>
            </p:extLst>
          </p:nvPr>
        </p:nvGraphicFramePr>
        <p:xfrm>
          <a:off x="2" y="1679173"/>
          <a:ext cx="9143999" cy="515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851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52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интеллекта легкой степени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365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Коряжемский индустриальный техникум»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«Штукатур, облицовщик-плиточник, маляр строительный»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0889">
                <a:tc vMerge="1">
                  <a:txBody>
                    <a:bodyPr/>
                    <a:lstStyle/>
                    <a:p>
                      <a:pPr algn="ctr"/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«Маляр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строительный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1292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 торгово-промышленный техникум»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«Штукатур,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аляр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строительный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560889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«Пекарь»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560889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«Повар»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836547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строительства, дизайна и технологий»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«Портной»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3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6362278"/>
              </p:ext>
            </p:extLst>
          </p:nvPr>
        </p:nvGraphicFramePr>
        <p:xfrm>
          <a:off x="2" y="1679173"/>
          <a:ext cx="9143999" cy="5247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87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80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интеллекта легкой степени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02535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строительства, дизайна и технологий»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«Повар»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2445">
                <a:tc vMerge="1">
                  <a:txBody>
                    <a:bodyPr/>
                    <a:lstStyle/>
                    <a:p>
                      <a:pPr algn="ctr"/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«Штукатур, маляр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строительный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«Плотник, столяр 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строительный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244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строительства и городского хозяйства»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«Штукатур, маляр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строительный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632445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«Плотник, столяр 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строительный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874219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Шипицынский агропромышленный техникум»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«Слесарь по ремонту автомобилей»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2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629207"/>
              </p:ext>
            </p:extLst>
          </p:nvPr>
        </p:nvGraphicFramePr>
        <p:xfrm>
          <a:off x="2" y="1730014"/>
          <a:ext cx="9143999" cy="4904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812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8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интеллекта легкой степени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980233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Шипицынский агропромышленный техникум»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«Оператор электронно-вычислительны и вычислительных машин»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13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интеллекта умеренной степени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139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 индустриально-экономический колледж»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«Каменщик»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44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«Каргопольский индустриальный техникум»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«Повар»</a:t>
                      </a: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251385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«Слесарь по ремонту автомобилей»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7144" marR="7144" marT="9525" marB="0" anchor="ctr">
                    <a:solidFill>
                      <a:schemeClr val="bg1"/>
                    </a:solidFill>
                  </a:tcPr>
                </a:tc>
              </a:tr>
              <a:tr h="81206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строительства, дизайна и технологий»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«Плотник, столяр 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строительный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0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8122907"/>
              </p:ext>
            </p:extLst>
          </p:nvPr>
        </p:nvGraphicFramePr>
        <p:xfrm>
          <a:off x="2" y="1679173"/>
          <a:ext cx="9143999" cy="5191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849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97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интеллекта тяжелой степени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39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97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расстройствами аутистического спектра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0006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Шипицынский агропромышленный техникум»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«Право и организация социального обеспечения»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6205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опорно-двигательного аппарата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9798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аграрный техникум»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«Экономика и бухгалтерский учет» (по отраслям)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7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политехнический техникум»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«Оператор связи»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«Повар, кондитер»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9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9958185"/>
              </p:ext>
            </p:extLst>
          </p:nvPr>
        </p:nvGraphicFramePr>
        <p:xfrm>
          <a:off x="2" y="1679170"/>
          <a:ext cx="9143999" cy="5245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869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943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опорно-двигательного аппарата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520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техникум строительства и экономики»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«Автомеханик»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27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«Земельно-имущественные отношения»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4784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торгово-экономический колледж»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«Коммерция» (по отраслям)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2059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«Гостиничный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сервис», «Гостиничное дело»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3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«Стилистика и искусство визажа»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6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135685"/>
              </p:ext>
            </p:extLst>
          </p:nvPr>
        </p:nvGraphicFramePr>
        <p:xfrm>
          <a:off x="2" y="1679170"/>
          <a:ext cx="9143999" cy="5178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922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9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опорно-двигательного аппарата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8273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торгово-экономический колледж»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«Поварское и кондитерское дело»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8273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Архангельский финансово-промышленный колледж»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«Экономика и бухгалтерский учет» (по отраслям)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4421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 индустриально-экономический колледж»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«Экономика и бухгалтерский учет» (по отраслям)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1857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Котласский техникум сервиса имени А.М. Меркушева»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«Повар, кондитер»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1857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 торгово-промышленный техникум»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«Продавец, контролер-кассир»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9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1005937"/>
              </p:ext>
            </p:extLst>
          </p:nvPr>
        </p:nvGraphicFramePr>
        <p:xfrm>
          <a:off x="2" y="1679170"/>
          <a:ext cx="9143999" cy="5101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722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36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опорно-двигательного аппарата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2283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Котласский электромеханический техникум»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«Мастер по обработке цифровой информации»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9204">
                <a:tc vMerge="1">
                  <a:txBody>
                    <a:bodyPr/>
                    <a:lstStyle/>
                    <a:p>
                      <a:pPr algn="ctr"/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СПО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«Монтаж,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наладка и эксплуатация электрооборудования промышленных и гражданских зданий»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2830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«Документационное обеспечение управления и архивоведение»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920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Северодвинский техникум социальной инфраструктуры»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«Коммерция» (по отраслям)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4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3643058"/>
              </p:ext>
            </p:extLst>
          </p:nvPr>
        </p:nvGraphicFramePr>
        <p:xfrm>
          <a:off x="2" y="1679175"/>
          <a:ext cx="9143999" cy="5084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841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17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опорно-двигательного аппарата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370867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Северодвинский техникум социальной инфраструктуры»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«Электромонтер по ремонту </a:t>
                      </a:r>
                      <a:b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обслуживанию электрооборудования» </a:t>
                      </a:r>
                      <a:b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 отраслям)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630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Северный техникум транспорта и технологий»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«Оператор электронного набора </a:t>
                      </a:r>
                      <a:b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верстки»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520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Северодвинский техникум электромонтажа и связи»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«Художник росписи по дереву»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87013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строительства, дизайна и технологий»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«Мастер отделочных строительных работ»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0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8401503"/>
              </p:ext>
            </p:extLst>
          </p:nvPr>
        </p:nvGraphicFramePr>
        <p:xfrm>
          <a:off x="26716" y="1412776"/>
          <a:ext cx="9143999" cy="5499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847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90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опорно-двигательного аппарата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406555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строительства, дизайна и технологий»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«Электромонтажник электрических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сетей </a:t>
                      </a:r>
                      <a:b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электрооборудования»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7813">
                <a:tc vMerge="1">
                  <a:txBody>
                    <a:bodyPr/>
                    <a:lstStyle/>
                    <a:p>
                      <a:pPr algn="ctr"/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«Мастер столярного и мебельного производства»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2263">
                <a:tc vMerge="1">
                  <a:txBody>
                    <a:bodyPr/>
                    <a:lstStyle/>
                    <a:p>
                      <a:pPr algn="ctr"/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«Портной»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911">
                <a:tc vMerge="1">
                  <a:txBody>
                    <a:bodyPr/>
                    <a:lstStyle/>
                    <a:p>
                      <a:pPr algn="ctr"/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«Повар»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ПО,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«Плотник, столяр строительный»</a:t>
                      </a:r>
                    </a:p>
                    <a:p>
                      <a:pPr algn="ctr" fontAlgn="ctr"/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0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впервые признанных инвалидами (детьми-инвалидами) в 2016-2018 годах (человек)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57200" y="1556792"/>
          <a:ext cx="84352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99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2473144"/>
              </p:ext>
            </p:extLst>
          </p:nvPr>
        </p:nvGraphicFramePr>
        <p:xfrm>
          <a:off x="2" y="1679173"/>
          <a:ext cx="9143999" cy="5242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799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5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опорно-двигательного аппарата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993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Техникум строительства, дизайна и технологий»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и обслуживание </a:t>
                      </a:r>
                      <a:b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общественном питании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2754">
                <a:tc vMerge="1">
                  <a:txBody>
                    <a:bodyPr/>
                    <a:lstStyle/>
                    <a:p>
                      <a:pPr algn="ctr"/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«Конструирование, моделирование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технология швейных изделий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275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 индустриальный техникум»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«Тракторист-машинист сельскохозяйственного производства»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2069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Шипицынский агропромышленный техникум»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профессия СПО </a:t>
                      </a:r>
                    </a:p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«Мастер сельскохозяйственного производства»</a:t>
                      </a: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2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9829941"/>
              </p:ext>
            </p:extLst>
          </p:nvPr>
        </p:nvGraphicFramePr>
        <p:xfrm>
          <a:off x="2" y="1679173"/>
          <a:ext cx="9143999" cy="2867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843"/>
                <a:gridCol w="2582884"/>
                <a:gridCol w="1974272"/>
              </a:tblGrid>
              <a:tr h="771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профессиональной образовательной организации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СПО, квалификации,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присваиваемой </a:t>
                      </a:r>
                      <a:b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освоения ОП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(среднегодовой контингент на 2019 год)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11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группа, лица с нарушениями опорно-двигательного аппарата</a:t>
                      </a:r>
                      <a:endParaRPr lang="ru-RU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375894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Архангельской области </a:t>
                      </a:r>
                    </a:p>
                    <a:p>
                      <a:pPr 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Шипицынский агропромышленный техникум»</a:t>
                      </a:r>
                      <a:endParaRPr lang="ru-RU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специальность СПО </a:t>
                      </a:r>
                    </a:p>
                    <a:p>
                      <a:pPr algn="ctr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«Техническое обслуживание и ремонт двигателей, систем и агрегатов автомобилей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документ 3"/>
          <p:cNvSpPr/>
          <p:nvPr/>
        </p:nvSpPr>
        <p:spPr>
          <a:xfrm>
            <a:off x="0" y="5548"/>
            <a:ext cx="9144000" cy="1508166"/>
          </a:xfrm>
          <a:prstGeom prst="flowChartDocument">
            <a:avLst/>
          </a:prstGeom>
          <a:solidFill>
            <a:srgbClr val="67C8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государственных профессиональных образовательных организациях Архангельской области, осваивающих образовательные программы среднего профессионального образования, образовательные программы профессионального обучения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видам нарушений состояния здоровья)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1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14096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3600" b="1" dirty="0">
              <a:solidFill>
                <a:srgbClr val="2D5CE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91680" y="1772816"/>
            <a:ext cx="5352765" cy="1566118"/>
          </a:xfrm>
          <a:prstGeom prst="rect">
            <a:avLst/>
          </a:prstGeom>
          <a:noFill/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Helvetic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 sz="3000" b="1" dirty="0">
              <a:solidFill>
                <a:srgbClr val="0058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6568" y="1349242"/>
            <a:ext cx="66247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3366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образовательного процесса инвалидов и лиц с ограниченными возможностями здоровья в САФУ имени М.В. Ломоносова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3366F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Зам. директора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Ресурсного центра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инклюзивного образования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САФУ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Слепцова Надежда</a:t>
            </a:r>
          </a:p>
        </p:txBody>
      </p:sp>
      <p:pic>
        <p:nvPicPr>
          <p:cNvPr id="7" name="Picture 2" descr="C:\Users\m.lochehin\Desktop\p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1632011" cy="19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716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4975A9-468A-4081-95FD-CA3F6D58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19" y="382984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2D5CE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8C8C75-D736-4D2C-9DA5-0D4D69918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94" y="1572021"/>
            <a:ext cx="8229600" cy="3306763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Долгосрочная целевая программа Архангельской области «Доступная среда на 2011 - 2015 годы»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Концепция долгосрочной целевой программы «Социальная поддержка воспитанников государственных образовательных учреждений Архангельской области и Ненецкого автономного округа из числа детей-сирот, детей, оставшихся без попечения родителей, детей с ограниченными возможностями здоровья на 2013 – 2015 годы»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Областной закон от 02 июля 2013 года № 712-41-ОЗ «Об образовании в Архангельской области»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Концепция развития образования лиц с ограниченными возможностями здоровья (в том числе инклюзивного образования) в Архангельской области на 2015 – 2021 годы, утвержденной постановлением Правительства Архангельской области от 24 ноября 2015 г. областной закон «Об образовании в Архангельской области»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Дорожная карта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с РУМЦ СЗФО ЧГУ 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ru-RU" dirty="0"/>
          </a:p>
        </p:txBody>
      </p:sp>
      <p:pic>
        <p:nvPicPr>
          <p:cNvPr id="4" name="Picture 2" descr="C:\Users\m.lochehin\Desktop\pr\logo.jpg">
            <a:extLst>
              <a:ext uri="{FF2B5EF4-FFF2-40B4-BE49-F238E27FC236}">
                <a16:creationId xmlns="" xmlns:a16="http://schemas.microsoft.com/office/drawing/2014/main" id="{5EC21E45-D007-4B2C-8897-C330B9C3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1008113" cy="11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702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95572B-35A0-4C64-924A-3AE29B0E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04" y="980728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ОБУЧАЮЩИХСЯ С ОВЗ И ИНВАЛИДНОСТЬЮ НА 2019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F557A6-AD0E-4830-9823-91F2AB18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3306763"/>
          </a:xfrm>
        </p:spPr>
        <p:txBody>
          <a:bodyPr/>
          <a:lstStyle/>
          <a:p>
            <a:r>
              <a:rPr lang="ru-RU" sz="1800" b="1" dirty="0"/>
              <a:t>68 студентов с  ОВЗ и инвалидностью</a:t>
            </a:r>
            <a:r>
              <a:rPr lang="ru-RU" sz="1800" dirty="0"/>
              <a:t>, обучающихся в САФУ</a:t>
            </a:r>
          </a:p>
          <a:p>
            <a:r>
              <a:rPr lang="ru-RU" sz="1800" dirty="0"/>
              <a:t>из них</a:t>
            </a:r>
            <a:r>
              <a:rPr lang="ru-RU" sz="1800" b="1" dirty="0"/>
              <a:t> 23 студента </a:t>
            </a:r>
            <a:r>
              <a:rPr lang="ru-RU" sz="1800" dirty="0"/>
              <a:t>поступили в наш университет в этом учебном году</a:t>
            </a:r>
          </a:p>
          <a:p>
            <a:pPr lvl="0"/>
            <a:r>
              <a:rPr lang="ru-RU" sz="1800" b="1" i="1" dirty="0"/>
              <a:t> 11</a:t>
            </a:r>
            <a:r>
              <a:rPr lang="ru-RU" sz="1800" b="1" dirty="0"/>
              <a:t> студентов </a:t>
            </a:r>
            <a:r>
              <a:rPr lang="ru-RU" sz="1800" dirty="0"/>
              <a:t>с нарушением </a:t>
            </a:r>
            <a:r>
              <a:rPr lang="ru-RU" sz="1800" i="1" dirty="0"/>
              <a:t>опорно-двигательного аппарата</a:t>
            </a:r>
            <a:endParaRPr lang="ru-RU" sz="1800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ru-RU" sz="1800" b="1" i="1" dirty="0"/>
              <a:t> 6 </a:t>
            </a:r>
            <a:r>
              <a:rPr lang="ru-RU" sz="1800" b="1" dirty="0"/>
              <a:t>студентов</a:t>
            </a:r>
            <a:r>
              <a:rPr lang="ru-RU" sz="1800" dirty="0"/>
              <a:t> с нарушением</a:t>
            </a:r>
            <a:r>
              <a:rPr lang="ru-RU" sz="1800" b="1" dirty="0"/>
              <a:t> </a:t>
            </a:r>
            <a:r>
              <a:rPr lang="ru-RU" sz="1800" i="1" dirty="0"/>
              <a:t>зрения</a:t>
            </a:r>
            <a:endParaRPr lang="ru-RU" sz="1800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ru-RU" sz="1800" b="1" i="1" dirty="0"/>
              <a:t> 1</a:t>
            </a:r>
            <a:r>
              <a:rPr lang="ru-RU" sz="1800" b="1" dirty="0"/>
              <a:t> студент</a:t>
            </a:r>
            <a:r>
              <a:rPr lang="ru-RU" sz="1800" dirty="0"/>
              <a:t> с нарушением</a:t>
            </a:r>
            <a:r>
              <a:rPr lang="ru-RU" sz="1800" b="1" dirty="0"/>
              <a:t> </a:t>
            </a:r>
            <a:r>
              <a:rPr lang="ru-RU" sz="1800" i="1" dirty="0"/>
              <a:t>слуха</a:t>
            </a:r>
            <a:endParaRPr lang="ru-RU" sz="1800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ru-RU" sz="1800" b="1" i="1" dirty="0"/>
              <a:t> 16</a:t>
            </a:r>
            <a:r>
              <a:rPr lang="ru-RU" sz="1800" i="1" dirty="0"/>
              <a:t> </a:t>
            </a:r>
            <a:r>
              <a:rPr lang="ru-RU" sz="1800" b="1" dirty="0"/>
              <a:t>студентов</a:t>
            </a:r>
            <a:r>
              <a:rPr lang="ru-RU" sz="1800" dirty="0"/>
              <a:t> имеют </a:t>
            </a:r>
            <a:r>
              <a:rPr lang="ru-RU" sz="1800" i="1" dirty="0"/>
              <a:t>соматические заболевания</a:t>
            </a:r>
            <a:endParaRPr lang="ru-RU" sz="1800" dirty="0">
              <a:effectLst>
                <a:outerShdw sx="0" sy="0">
                  <a:srgbClr val="000000"/>
                </a:outerShdw>
              </a:effectLst>
            </a:endParaRPr>
          </a:p>
          <a:p>
            <a:pPr lvl="0"/>
            <a:r>
              <a:rPr lang="ru-RU" sz="1800" b="1" dirty="0">
                <a:effectLst>
                  <a:outerShdw sx="0" sy="0">
                    <a:srgbClr val="000000"/>
                  </a:outerShdw>
                </a:effectLst>
              </a:rPr>
              <a:t>34 студента </a:t>
            </a:r>
            <a:r>
              <a:rPr lang="ru-RU" sz="1800" dirty="0">
                <a:effectLst>
                  <a:outerShdw sx="0" sy="0">
                    <a:srgbClr val="000000"/>
                  </a:outerShdw>
                </a:effectLst>
              </a:rPr>
              <a:t>с инвалидностью (без указания нозологии нарушения)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3792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420980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D5CE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Ресурсный центр инклюзивного образования</a:t>
            </a:r>
            <a:endParaRPr lang="ru-RU" sz="2000" b="1" dirty="0">
              <a:solidFill>
                <a:srgbClr val="2D5CE7">
                  <a:lumMod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68760"/>
            <a:ext cx="770485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66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 деятельности </a:t>
            </a:r>
            <a:r>
              <a:rPr lang="ru-RU" dirty="0">
                <a:solidFill>
                  <a:srgbClr val="3366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психолого-педагогическое сопровождение инклюзивного образования обучающихся с ограниченными возможностями здоровья в Северном (Арктическом) федеральном университете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366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имени М.В. Ломоносова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4" y="2996952"/>
            <a:ext cx="2035774" cy="1867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317" y="5154651"/>
            <a:ext cx="2556620" cy="1674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974" y="5157192"/>
            <a:ext cx="2819908" cy="16718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096" y="2996953"/>
            <a:ext cx="2133600" cy="1867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99791" y="2598074"/>
            <a:ext cx="4728394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3366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 и методическое сопровождение образования лиц с ОВЗ в университете;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специалистов для реализации инклюзивного образования;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научных исследований в области  инклюзивного образования;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реализует программы повышения квалификации и программы профессиональной переподготовки педагогов для работы с лицами с ограниченными возможностями здоровья. </a:t>
            </a:r>
          </a:p>
        </p:txBody>
      </p:sp>
      <p:pic>
        <p:nvPicPr>
          <p:cNvPr id="11" name="Picture 2" descr="C:\Users\m.lochehin\Desktop\pr\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0" y="98330"/>
            <a:ext cx="976570" cy="11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41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8667"/>
            <a:ext cx="8208911" cy="78607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психолого-педагогического сопровождения инклюзивного образования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53853" y="1124744"/>
            <a:ext cx="4752528" cy="2664296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 базе лаборатории представлено инновационное оборудование для нескольких категорий лиц с ограниченными возможностями здоровья: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-Лица с нарушениями зрения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Лица с нарушениями слуха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-Лица с нарушениям опорно-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 - аппарата</a:t>
            </a:r>
          </a:p>
          <a:p>
            <a:pPr lvl="0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-Лица с нарушениями речи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esize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7240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09210" y="373309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лаборатории: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научно-исследовательской деятельности, направленной на изучение и разработку эффективных методов и средств инклюзивного обучения лиц с ОВЗ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студентов, магистрантов и аспирантов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ВШППиФК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САФУ им. М.В. Ломоносова технологиям включения лиц с ОВЗ в общеобразовательное пространство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Организационно-педагогическое, психолого-педагогическое и методического сопровождение обучения студентов, имеющих статус инвалидов и лиц с ОВЗ, с целью создания условий для их интеграции в образовательный процесс, в том числе обучающихся с использованием дистанционных образовательных технологий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профориентационной работы с абитуриентами-инвалидами и абитуриентами с ОВЗ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484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217376"/>
          </a:xfrm>
        </p:spPr>
        <p:txBody>
          <a:bodyPr>
            <a:normAutofit/>
          </a:bodyPr>
          <a:lstStyle/>
          <a:p>
            <a:r>
              <a:rPr lang="ru-RU" alt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Сенсорный информационный терминал и специальное программное обеспечение </a:t>
            </a:r>
            <a:r>
              <a:rPr lang="en-US" alt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информационное решение, ориентированное на все категории посетителей учреждения - в том числе на посетителей с различными категориями инвалидности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15816" y="1758545"/>
            <a:ext cx="3384376" cy="27505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предусматривает наличие 3-х </a:t>
            </a:r>
          </a:p>
          <a:p>
            <a:pPr>
              <a:lnSpc>
                <a:spcPct val="130000"/>
              </a:lnSpc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режимов подачи информации </a:t>
            </a:r>
            <a:b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С ИНВАЛИДНОСТЬЮ:</a:t>
            </a:r>
          </a:p>
          <a:p>
            <a:pPr algn="just">
              <a:lnSpc>
                <a:spcPct val="130000"/>
              </a:lnSpc>
            </a:pPr>
            <a:endParaRPr lang="ru-RU" altLang="ru-RU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Clr>
                <a:srgbClr val="7030A0"/>
              </a:buClr>
              <a:buFont typeface="Arial" pitchFamily="34" charset="0"/>
              <a:buChar char="•"/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с инвалидностью по зрению;</a:t>
            </a:r>
          </a:p>
          <a:p>
            <a:pPr algn="just">
              <a:lnSpc>
                <a:spcPct val="130000"/>
              </a:lnSpc>
              <a:buClr>
                <a:srgbClr val="7030A0"/>
              </a:buClr>
              <a:buFont typeface="Arial" pitchFamily="34" charset="0"/>
              <a:buChar char="•"/>
            </a:pPr>
            <a:endParaRPr lang="ru-RU" altLang="ru-RU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Clr>
                <a:srgbClr val="7030A0"/>
              </a:buClr>
              <a:buFont typeface="Arial" pitchFamily="34" charset="0"/>
              <a:buChar char="•"/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с инвалидностью по слуху;</a:t>
            </a:r>
          </a:p>
          <a:p>
            <a:pPr algn="just">
              <a:lnSpc>
                <a:spcPct val="130000"/>
              </a:lnSpc>
              <a:buClr>
                <a:srgbClr val="7030A0"/>
              </a:buClr>
              <a:buFont typeface="Arial" pitchFamily="34" charset="0"/>
              <a:buChar char="•"/>
            </a:pPr>
            <a:endParaRPr lang="ru-RU" altLang="ru-RU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Clr>
                <a:srgbClr val="7030A0"/>
              </a:buClr>
              <a:buFont typeface="Arial" pitchFamily="34" charset="0"/>
              <a:buChar char="•"/>
            </a:pPr>
            <a:r>
              <a:rPr lang="ru-RU" altLang="ru-RU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на инвалидных колясках.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40" y="1697267"/>
            <a:ext cx="2088232" cy="24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166" y="1628800"/>
            <a:ext cx="2409198" cy="428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341" y="288764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579" y="4021633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104" y="345412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45654" y="4780979"/>
            <a:ext cx="4818062" cy="11303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активируются нажатием на соответствующую иконку слева экрана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63716" y="4293096"/>
            <a:ext cx="0" cy="146375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3716" y="4293096"/>
            <a:ext cx="115250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81574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052736"/>
            <a:ext cx="6048672" cy="2232248"/>
          </a:xfrm>
        </p:spPr>
        <p:txBody>
          <a:bodyPr>
            <a:noAutofit/>
          </a:bodyPr>
          <a:lstStyle/>
          <a:p>
            <a:pPr algn="l">
              <a:lnSpc>
                <a:spcPct val="145000"/>
              </a:lnSpc>
            </a:pPr>
            <a:r>
              <a:rPr lang="ru-RU" altLang="ru-RU" sz="1400" b="0" u="sng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Джойстик </a:t>
            </a:r>
            <a:r>
              <a:rPr lang="en-US" altLang="ru-RU" sz="1400" b="0" u="sng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Optima </a:t>
            </a:r>
            <a:r>
              <a:rPr lang="ru-RU" altLang="ru-RU" sz="1400" b="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является заменителем компьютерной мыши и создан специально для людей с нарушением опорно-двигательного аппарата. Джойстик предназначен для четкого перемещения курсора и его точного попадания на объект, расположенный на экране, откликается на малейшее прикосновение</a:t>
            </a:r>
            <a:r>
              <a:rPr lang="ru-RU" altLang="ru-RU" sz="1600" dirty="0">
                <a:solidFill>
                  <a:srgbClr val="7030A0"/>
                </a:solidFill>
                <a:latin typeface="Tahoma" pitchFamily="34" charset="0"/>
              </a:rPr>
              <a:t>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352928" cy="53242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лиц с нарушением опорно-двигательного аппарата</a:t>
            </a:r>
          </a:p>
        </p:txBody>
      </p:sp>
      <p:pic>
        <p:nvPicPr>
          <p:cNvPr id="4" name="Picture 32" descr="Изображение 26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43" y="1170991"/>
            <a:ext cx="2081259" cy="204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Изображение 26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790" y="3068960"/>
            <a:ext cx="2631728" cy="197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08520" y="3356992"/>
            <a:ext cx="61442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Клавиатура BNS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Distribution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адаптированная с  накладкой и с увеличенным размером клавиш. Накладка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предотвращает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одновременное нажатие нескольких клавиш клавиатуры</a:t>
            </a:r>
            <a:r>
              <a:rPr lang="ru-RU" altLang="ru-RU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pic>
        <p:nvPicPr>
          <p:cNvPr id="1026" name="Picture 2" descr="C:\Users\User\Desktop\фото\DSC_0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43" y="4293096"/>
            <a:ext cx="3096416" cy="206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635896" y="5206058"/>
            <a:ext cx="5319622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lnSpc>
                <a:spcPct val="145000"/>
              </a:lnSpc>
              <a:spcAft>
                <a:spcPts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эргономичной мебели.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805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User\Desktop\фото\DSC_0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7030" y="2005538"/>
            <a:ext cx="1872208" cy="16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488" y="1013401"/>
            <a:ext cx="2826500" cy="58789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Различная </a:t>
            </a:r>
            <a:r>
              <a:rPr lang="ru-RU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тифло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-техника (компьютеры и принтеры)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712967" cy="47938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лиц с нарушениями зрения</a:t>
            </a:r>
          </a:p>
        </p:txBody>
      </p:sp>
      <p:pic>
        <p:nvPicPr>
          <p:cNvPr id="2050" name="Picture 2" descr="C:\Users\User\Desktop\фото\DSC_0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94" y="924981"/>
            <a:ext cx="2252056" cy="163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DSC_0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064" y="4711219"/>
            <a:ext cx="2715352" cy="18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\DSC_0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837731" cy="12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\DSC_02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9689" y="2456793"/>
            <a:ext cx="2232250" cy="17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фото\DSC_02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5129" y="1377144"/>
            <a:ext cx="2225154" cy="14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фото\DSC_02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350" y="4998190"/>
            <a:ext cx="2208252" cy="14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фото\DSC_02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159" y="3466052"/>
            <a:ext cx="2178709" cy="14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320280" y="4693748"/>
            <a:ext cx="2511150" cy="147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рабочие места , нагреватели, дисплеи Брайля и многая другая техника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418180" y="3593231"/>
            <a:ext cx="2826500" cy="587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увеличители и лупы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59302" y="1744942"/>
            <a:ext cx="376594" cy="60393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2050" idx="3"/>
          </p:cNvCxnSpPr>
          <p:nvPr/>
        </p:nvCxnSpPr>
        <p:spPr>
          <a:xfrm flipH="1">
            <a:off x="2647050" y="1744942"/>
            <a:ext cx="988847" cy="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428251" y="3593231"/>
            <a:ext cx="1888165" cy="43795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428251" y="1897342"/>
            <a:ext cx="1096489" cy="169588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43133" y="3111037"/>
            <a:ext cx="351053" cy="47425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886675" y="3231439"/>
            <a:ext cx="485658" cy="31357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554230" y="5877272"/>
            <a:ext cx="663476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1996476" y="4711219"/>
            <a:ext cx="1400148" cy="31767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824945" y="5877272"/>
            <a:ext cx="812986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547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первичной инвалидности в городе Архангельске в 2016-2018 годах </a:t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(ИП на 10 000 населения)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79512" y="1628800"/>
          <a:ext cx="88569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015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088230"/>
            <a:ext cx="5040560" cy="248478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Аудиокласс</a:t>
            </a:r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АК-3(М) «Сонет-01-1»</a:t>
            </a:r>
            <a:b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Проводная звукоусиливающая аппаратура</a:t>
            </a:r>
            <a:b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коллективного пользования – </a:t>
            </a:r>
            <a:r>
              <a:rPr lang="ru-RU" alt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аудиокласс</a:t>
            </a: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 Сонет – обеспечивает оптимальные </a:t>
            </a:r>
            <a:b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акустические условия для высококачественного </a:t>
            </a:r>
            <a:b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звуков и улучшения разборчивости речи. 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8568952" cy="6234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лиц с нарушением слуха и речи</a:t>
            </a:r>
          </a:p>
        </p:txBody>
      </p:sp>
      <p:pic>
        <p:nvPicPr>
          <p:cNvPr id="4" name="Picture 12" descr="190711_sonet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88231"/>
            <a:ext cx="2952328" cy="27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acoustic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52936"/>
            <a:ext cx="1800200" cy="384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coustic_system_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7131"/>
            <a:ext cx="3467465" cy="239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5322" y="3259956"/>
            <a:ext cx="3660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 система </a:t>
            </a:r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Row to Go</a:t>
            </a:r>
            <a:endParaRPr lang="ru-RU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18985" y="3967842"/>
            <a:ext cx="35283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 система предназначена 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en-US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обучения учащихся с разными возможностями слуха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Динамики аудиоколонок </a:t>
            </a:r>
            <a:endParaRPr lang="en-US" alt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 усиливают голос преподавателя, равномерно </a:t>
            </a:r>
            <a:endParaRPr lang="en-US" alt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 его по помещению.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2905064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.lochehin\Desktop\p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0" y="98330"/>
            <a:ext cx="976570" cy="11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9672" y="74683"/>
            <a:ext cx="6192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D5CE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 для реализации инклюзивного образования в настоящее время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85701152"/>
              </p:ext>
            </p:extLst>
          </p:nvPr>
        </p:nvGraphicFramePr>
        <p:xfrm>
          <a:off x="1013061" y="1052736"/>
          <a:ext cx="7880560" cy="551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28985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.lochehin\Desktop\pr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0" y="98330"/>
            <a:ext cx="976570" cy="11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9672" y="74683"/>
            <a:ext cx="6192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D5CE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 для реализации инклюзивного образования в 2019-20 учебном году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1250523"/>
          <a:ext cx="8136904" cy="517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21369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0" t="8797" r="24065" b="5038"/>
          <a:stretch/>
        </p:blipFill>
        <p:spPr bwMode="auto">
          <a:xfrm>
            <a:off x="624798" y="-2"/>
            <a:ext cx="7812360" cy="669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1" t="16877" r="36262" b="54543"/>
          <a:stretch/>
        </p:blipFill>
        <p:spPr bwMode="auto">
          <a:xfrm>
            <a:off x="624798" y="3717032"/>
            <a:ext cx="7812360" cy="29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68382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466012466"/>
              </p:ext>
            </p:extLst>
          </p:nvPr>
        </p:nvGraphicFramePr>
        <p:xfrm>
          <a:off x="395536" y="980728"/>
          <a:ext cx="8424936" cy="577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00098" y="19589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3366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3366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инклюзивной среды в университете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3366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3366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3366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m.lochehin\Desktop\pr\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0" y="98330"/>
            <a:ext cx="976570" cy="11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0549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20" y="509822"/>
            <a:ext cx="7859216" cy="329208"/>
          </a:xfrm>
        </p:spPr>
        <p:txBody>
          <a:bodyPr/>
          <a:lstStyle/>
          <a:p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</a:t>
            </a:r>
            <a:b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условий для обучения лиц с ОВЗ</a:t>
            </a:r>
            <a:b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11" y="1399470"/>
            <a:ext cx="8229600" cy="4261778"/>
          </a:xfrm>
        </p:spPr>
        <p:txBody>
          <a:bodyPr/>
          <a:lstStyle/>
          <a:p>
            <a:pPr algn="just" eaLnBrk="0" hangingPunct="0">
              <a:buClr>
                <a:srgbClr val="FFFFCC"/>
              </a:buClr>
              <a:buSzPct val="70000"/>
              <a:buFont typeface="+mj-lt"/>
              <a:buAutoNum type="arabicPeriod"/>
              <a:defRPr/>
            </a:pPr>
            <a:r>
              <a:rPr lang="ru-RU" sz="17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Разработаны адаптированные образовательные программы для обучающихся с особыми образовательными потребностями (по  физической культуре). </a:t>
            </a:r>
          </a:p>
          <a:p>
            <a:pPr algn="just" eaLnBrk="0" hangingPunct="0">
              <a:buClr>
                <a:srgbClr val="FFFFCC"/>
              </a:buClr>
              <a:buSzPct val="70000"/>
              <a:buFont typeface="+mj-lt"/>
              <a:buAutoNum type="arabicPeriod"/>
              <a:defRPr/>
            </a:pPr>
            <a:r>
              <a:rPr lang="ru-RU" sz="17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Адаптированы сайты университета и высшей школы психологии и педагогического образования для обучающихся с ОВЗ.</a:t>
            </a:r>
          </a:p>
          <a:p>
            <a:pPr algn="just" eaLnBrk="0" hangingPunct="0">
              <a:buClr>
                <a:srgbClr val="FFFFCC"/>
              </a:buClr>
              <a:buSzPct val="70000"/>
              <a:buFont typeface="+mj-lt"/>
              <a:buAutoNum type="arabicPeriod"/>
              <a:defRPr/>
            </a:pPr>
            <a:r>
              <a:rPr lang="ru-RU" sz="17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Разработан комплект документов, сопровождающий организацию учебного процесса студентов с ОВЗ:</a:t>
            </a:r>
          </a:p>
          <a:p>
            <a:pPr marL="0" indent="0" algn="just" eaLnBrk="0" hangingPunct="0">
              <a:buClr>
                <a:srgbClr val="FFFFCC"/>
              </a:buClr>
              <a:buSzPct val="70000"/>
              <a:buNone/>
              <a:defRPr/>
            </a:pP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 мероприятий  («дорожная карта») по повышению значений показателей доступности для </a:t>
            </a:r>
          </a:p>
          <a:p>
            <a:pPr marL="0" indent="0" algn="just" eaLnBrk="0" hangingPunct="0">
              <a:buClr>
                <a:srgbClr val="FFFFCC"/>
              </a:buClr>
              <a:buSzPct val="70000"/>
              <a:buNone/>
              <a:defRPr/>
            </a:pP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инвалидов объектов и услуг в сфере образования (от 31.03.2016 г.);</a:t>
            </a:r>
          </a:p>
          <a:p>
            <a:pPr marL="0" indent="0" algn="just" eaLnBrk="0" hangingPunct="0">
              <a:buClr>
                <a:srgbClr val="FFFFCC"/>
              </a:buClr>
              <a:buSzPct val="70000"/>
              <a:buNone/>
              <a:defRPr/>
            </a:pP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Положение об организации обучения инвалидов и лиц с ОВЗ (от 06.05.2015 г.);</a:t>
            </a:r>
          </a:p>
          <a:p>
            <a:pPr marL="0" indent="0" algn="just" eaLnBrk="0" hangingPunct="0">
              <a:buClr>
                <a:srgbClr val="FFFFCC"/>
              </a:buClr>
              <a:buSzPct val="70000"/>
              <a:buNone/>
              <a:defRPr/>
            </a:pP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Положение о текущем контроле успеваемости и промежуточной аттестации лиц с ОВЗ (от 19.12. 2017 г.);</a:t>
            </a:r>
          </a:p>
          <a:p>
            <a:pPr marL="0" indent="0" algn="just" eaLnBrk="0" hangingPunct="0">
              <a:buClr>
                <a:srgbClr val="FFFFCC"/>
              </a:buClr>
              <a:buSzPct val="70000"/>
              <a:buNone/>
              <a:defRPr/>
            </a:pP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Положение об организации и проведении государственной аттестации лиц с ОВЗ (от 28.12. 2015 г.);</a:t>
            </a:r>
          </a:p>
          <a:p>
            <a:pPr marL="0" indent="0" algn="just" eaLnBrk="0" hangingPunct="0">
              <a:buClr>
                <a:srgbClr val="FFFFCC"/>
              </a:buClr>
              <a:buSzPct val="70000"/>
              <a:buNone/>
              <a:defRPr/>
            </a:pP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приема в 2019 году.</a:t>
            </a:r>
          </a:p>
        </p:txBody>
      </p:sp>
      <p:pic>
        <p:nvPicPr>
          <p:cNvPr id="5" name="Picture 2" descr="C:\Users\m.lochehin\Desktop\pr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0" y="98330"/>
            <a:ext cx="976570" cy="11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81" y="5346838"/>
            <a:ext cx="2304256" cy="145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46838"/>
            <a:ext cx="2309490" cy="145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43554"/>
            <a:ext cx="2232248" cy="145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3243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8434" y="40466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3366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и региональные проекты в области инклюзивного образования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299" y="1556792"/>
            <a:ext cx="833180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Региональная программа Архангельской области по оказанию комплексной медико-социальной и психолого-педагогической помощи детям с расстройствами аутистического спектра, проживающим в Архангельской области, «ТЫ НЕ ОДИН!» (соглашение № ДД-397.2017 год)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341" y="2739230"/>
            <a:ext cx="8347935" cy="800219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«УРАЛСИБ - за равные возможности»:  «Инклюзивное обучение в профессиональном образовании» (2013-2015 г.)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341" y="3645024"/>
            <a:ext cx="8342367" cy="830997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и реализация дополнительных  образовательных программ для социально-реабилитационного сопровождения интегрированного профессионального образования лиц с ограниченными возможностями здоровья» (2013-2016 г.)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300" y="4581128"/>
            <a:ext cx="8342367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целевая программа  развития образования 2011-2015 годы «Социализация детей с тяжелыми речевыми нарушениями в условиях общеобразовательного учреждения, осуществляющего интегрированное обучение детей» (2012-2014 г.)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233"/>
            <a:ext cx="1006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300" y="5517232"/>
            <a:ext cx="8331809" cy="1046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контракт № 01-16/59 от 18 февраля 2015 г. «Оказание услуг по организации мероприятий в целях корректировки развития детей, имеющих расстройства аутистического спектра», заказчик Министерство образования и науки Архангельской области РФ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2451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06613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3366FF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Российские и региональные проекты в области инклюзивного образования </a:t>
            </a:r>
            <a:br>
              <a:rPr lang="ru-RU" sz="2400" b="1" kern="1200" dirty="0">
                <a:solidFill>
                  <a:srgbClr val="3366FF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2299" y="1556792"/>
            <a:ext cx="833180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Победители конкурса молодежных грантов Архангельской области с проектом «Поверь в себя!». Цель: создание условий для социальной инклюзии лиц, находящихся в трудной жизненной ситуации. Участники: студенты с ОВЗ 1-2 курсов.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41" y="2492896"/>
            <a:ext cx="8347935" cy="1354217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cs typeface="+mn-cs"/>
              </a:rPr>
              <a:t>Подписание соглашения о партнерстве между АРООООИ ВОГ и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cs typeface="+mn-cs"/>
              </a:rPr>
              <a:t>ВШППиФК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+mn-cs"/>
              </a:rPr>
              <a:t> САФУ в рамках обучающего проекта «От инклюзии в образовании к инклюзивному обществу» в сфере содействия развитию инклюзивного образования и реализации Конвенции о правах людей с инвалидностью в Архангельской области, а также формирование правовой основы для реализации совместных проектов.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5832" y="3847113"/>
            <a:ext cx="7096444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•сопровождение студентов с инвалидностью на проведение занятий по пониманию инвалидности в школах города;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•участие в ежегодном конкурсе «Фестиваль лучших инклюзивных практик».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341" y="5131931"/>
            <a:ext cx="840356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«Студент на один день»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233"/>
            <a:ext cx="1006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299" y="5661248"/>
            <a:ext cx="827102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тренировочного процесса игры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Бочча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организация фестиваля БОЧЧА «Спорт равных возможностей» при сопровождении 200 людей с ОВЗ из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861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впервые признанных инвалидами </a:t>
            </a:r>
            <a:b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группам инвалидности </a:t>
            </a:r>
            <a:b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2016-2018 годах (в %)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67544" y="1412776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386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697788" cy="1600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первичной инвалидности по классам болезней среди взрослого населения </a:t>
            </a:r>
            <a:b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Архангельска в 2018 году (в %)</a:t>
            </a:r>
            <a:endParaRPr lang="ru-RU" altLang="ru-RU" sz="2400" smtClean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23528" y="1916832"/>
          <a:ext cx="8352927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30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626350" cy="1374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инвалидности по классам болезней среди трудоспособного населения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 за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(в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23528" y="1772816"/>
          <a:ext cx="828092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860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эрия основ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Другая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14967C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4356</Words>
  <Application>Microsoft Office PowerPoint</Application>
  <PresentationFormat>Экран (4:3)</PresentationFormat>
  <Paragraphs>836</Paragraphs>
  <Slides>67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67</vt:i4>
      </vt:variant>
    </vt:vector>
  </HeadingPairs>
  <TitlesOfParts>
    <vt:vector size="73" baseType="lpstr">
      <vt:lpstr>Мэрия основная</vt:lpstr>
      <vt:lpstr>Сектор</vt:lpstr>
      <vt:lpstr>Тема Office</vt:lpstr>
      <vt:lpstr>2_colormaster</vt:lpstr>
      <vt:lpstr>1_Тема Office</vt:lpstr>
      <vt:lpstr>3_colormaster</vt:lpstr>
      <vt:lpstr>Слайд 1</vt:lpstr>
      <vt:lpstr> ФКУ «Главное бюро медико-социальной экспертизы по Архангельской области и Ненецкому автономному округу»  Минтруда России  Анализ первичной инвалидности  в городе Архангельске за 2018 год.  Совершенствование медико-социальной экспертизы и реабилитации инвалидов медико-социальной экспертизы</vt:lpstr>
      <vt:lpstr> Сведения об освидетельствованиях  в 2016-2018 годах (человек) </vt:lpstr>
      <vt:lpstr> Сведения о впервые освидетельствованных в 2016-2018 годах (человек) </vt:lpstr>
      <vt:lpstr>Сведения о впервые признанных инвалидами (детьми-инвалидами) в 2016-2018 годах (человек)</vt:lpstr>
      <vt:lpstr>Показатели первичной инвалидности в городе Архангельске в 2016-2018 годах  (ИП на 10 000 населения)</vt:lpstr>
      <vt:lpstr>Распределение впервые признанных инвалидами  по группам инвалидности  в 2016-2018 годах (в %)</vt:lpstr>
      <vt:lpstr>Структура первичной инвалидности по классам болезней среди взрослого населения  города Архангельска в 2018 году (в %)</vt:lpstr>
      <vt:lpstr>Структура первичной инвалидности по классам болезней среди трудоспособного населения  города Архангельска за 2018 год (в %)</vt:lpstr>
      <vt:lpstr>Структура первичной инвалидности по классам болезней среди детского  населения  города Архангельска за 2018 год (в %)</vt:lpstr>
      <vt:lpstr>Нуждаемость в реабилитационных мероприятиях взрослого населения</vt:lpstr>
      <vt:lpstr>Нуждаемость в реабилитационных мероприятиях детского населения</vt:lpstr>
      <vt:lpstr>Структура рекомендаций по ТСР у взрослого населения  (по основным видам, в процентах к общему числу рекомендаций по ТСР)</vt:lpstr>
      <vt:lpstr>Структура рекомендаций по ТСР у детского населения  (по основным видам, в процентах к общему числу рекомендаций по ТСР)</vt:lpstr>
      <vt:lpstr>Слайд 15</vt:lpstr>
      <vt:lpstr>ПОСТАНОВЛЕНИЕ ПРАВИТЕЛЬСТВА  РОССИЙСКОЙ ФЕДЕРАЦИИ  «О ПОРЯДКЕ И УСЛОВИЯХ ПРИЗНАНИЯ ЛИЦА ИНВАЛИДОМ»  от 20 февраля 2006г. №95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 О результатах передачи полномочий  государственным организациям социального обслуживания Архангельской области по признанию граждан нуждающимися в социальном обслуживании    </vt:lpstr>
      <vt:lpstr>       УТВЕРЖДЕН постановлением Правительства Архангельской области от 18 декабря 2018 г. № 594-пп</vt:lpstr>
      <vt:lpstr>I. Общие положения 2. Проживающие на территории Архангельской области граждане РФ, иностранные граждане и лица без гражданства, признаются нуждающимися в социальном обслуживании в случае, если существуют следующие обстоятельства, которые ухудшают или могут ухудшить условия их жизнедеятельности: - полная или частичная утрата способности либо возможности осуществлять самообслуживание, самостоятельно передвигаться, обеспечивать основные жизненные потребности в силу заболевания, травмы, возраста или наличия инвалидности; - наличие в семье инвалида или инвалидов, в том числе ребенка-инвалида или детей-инвалидов, нуждающихся в постоянном постороннем уходе; - наличие ребенка или детей (в том числе находящихся под опекой, попечительством), испытывающих трудности в социальной адаптации; </vt:lpstr>
      <vt:lpstr>- отсутствие возможности обеспечения ухода (в том числе временного) за инвалидом, ребенком, детьми, а также отсутствие попечения над ними; - наличие внутрисемейного конфликта, в том числе с лицами с наркотической или алкогольной зависимостью, лицами, имеющими пристрастие к азартным играм, лицами, страдающими психическими расстройствами, наличие насилия в семье;  - отсутствие определенного места жительства, в том числе у лица, не достигшего возраста двадцати трех лет и завершившего пребывание в организации для детей-сирот и детей, оставшихся без попечения родителей; - отсутствие работы и средств к существованию; - наличие угрозы применения насилия в семье, ухудшающее или способное ухудшить условия их жизнедеятельности. </vt:lpstr>
      <vt:lpstr>    </vt:lpstr>
      <vt:lpstr>https://kcso.arkh.socinfo.ru/about - ссылка,  ГБУ СОН АО «Архангельский КЦСО» </vt:lpstr>
      <vt:lpstr>Список документов на признание нуждающимися в социальном обслуживании и получение индивидуальной программы ссылка: https://kcso.arkh.socinfo.ru/occo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Нормативно-правовые документы </vt:lpstr>
      <vt:lpstr>СТАТИСТИКА ОБУЧАЮЩИХСЯ С ОВЗ И ИНВАЛИДНОСТЬЮ НА 2019 ГОД</vt:lpstr>
      <vt:lpstr>Слайд 55</vt:lpstr>
      <vt:lpstr>Лаборатория психолого-педагогического сопровождения инклюзивного образования</vt:lpstr>
      <vt:lpstr>Сенсорный информационный терминал и специальное программное обеспечение – комплексное информационное решение, ориентированное на все категории посетителей учреждения - в том числе на посетителей с различными категориями инвалидности. </vt:lpstr>
      <vt:lpstr>Джойстик Optima является заменителем компьютерной мыши и создан специально для людей с нарушением опорно-двигательного аппарата. Джойстик предназначен для четкого перемещения курсора и его точного попадания на объект, расположенный на экране, откликается на малейшее прикосновение.</vt:lpstr>
      <vt:lpstr>Различная тифло-техника (компьютеры и принтеры)</vt:lpstr>
      <vt:lpstr>Аудиокласс АК-3(М) «Сонет-01-1» Проводная звукоусиливающая аппаратура  коллективного пользования – аудиокласс  серии Сонет – обеспечивает оптимальные  акустические условия для высококачественного  восприятия звуков и улучшения разборчивости речи.  </vt:lpstr>
      <vt:lpstr>Слайд 61</vt:lpstr>
      <vt:lpstr>Слайд 62</vt:lpstr>
      <vt:lpstr>Слайд 63</vt:lpstr>
      <vt:lpstr>Слайд 64</vt:lpstr>
      <vt:lpstr>Основные направления работы  по созданию условий для обучения лиц с ОВЗ </vt:lpstr>
      <vt:lpstr>Слайд 66</vt:lpstr>
      <vt:lpstr>Российские и региональные проекты в области инклюзивного образования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Руцкий (конф)</dc:creator>
  <cp:lastModifiedBy>Tutrinala</cp:lastModifiedBy>
  <cp:revision>84</cp:revision>
  <dcterms:created xsi:type="dcterms:W3CDTF">2016-02-26T10:42:27Z</dcterms:created>
  <dcterms:modified xsi:type="dcterms:W3CDTF">2019-05-24T11:25:53Z</dcterms:modified>
</cp:coreProperties>
</file>